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58" r:id="rId3"/>
    <p:sldId id="259" r:id="rId4"/>
    <p:sldId id="260" r:id="rId5"/>
    <p:sldId id="261" r:id="rId6"/>
    <p:sldId id="262" r:id="rId7"/>
    <p:sldId id="263" r:id="rId8"/>
    <p:sldId id="269" r:id="rId9"/>
    <p:sldId id="278" r:id="rId10"/>
    <p:sldId id="273" r:id="rId11"/>
    <p:sldId id="277" r:id="rId12"/>
    <p:sldId id="276" r:id="rId13"/>
    <p:sldId id="275" r:id="rId14"/>
    <p:sldId id="274" r:id="rId15"/>
    <p:sldId id="279" r:id="rId16"/>
    <p:sldId id="280" r:id="rId17"/>
    <p:sldId id="265" r:id="rId18"/>
    <p:sldId id="266"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3173" y="-925"/>
            <a:ext cx="12195173"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1089484" y="1730403"/>
            <a:ext cx="7531497"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616370" y="2470926"/>
            <a:ext cx="8681508"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A87A34-81AB-432B-8DAE-1953F412C126}" type="datetimeFigureOut">
              <a:rPr lang="en-US" smtClean="0"/>
              <a:t>4/27/2022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274639"/>
            <a:ext cx="80264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A87A34-81AB-432B-8DAE-1953F412C126}" type="datetimeFigureOut">
              <a:rPr lang="en-US" smtClean="0"/>
              <a:t>4/27/2022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3173" y="-925"/>
            <a:ext cx="12195173"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1" y="2647950"/>
            <a:ext cx="4762500"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1092532" y="1726738"/>
            <a:ext cx="7534656"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621536" y="2468304"/>
            <a:ext cx="8680704"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4/27/2022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80"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6688"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4/27/2022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97280" y="1097280"/>
            <a:ext cx="42672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1092200" y="1701848"/>
            <a:ext cx="42672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6688" y="1097280"/>
            <a:ext cx="42672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6266688" y="1701848"/>
            <a:ext cx="42672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4/27/2022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A87A34-81AB-432B-8DAE-1953F412C126}" type="datetimeFigureOut">
              <a:rPr lang="en-US" smtClean="0"/>
              <a:t>4/27/2022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4/27/2022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1720852" y="-1720850"/>
            <a:ext cx="6858000" cy="10299704"/>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1046573" y="1576104"/>
            <a:ext cx="694944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6332737" y="2618913"/>
            <a:ext cx="507703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730605" y="2253385"/>
            <a:ext cx="7726347"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4/27/2022</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6D22F896-40B5-4ADD-8801-0D06FADFA095}"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705101" y="0"/>
            <a:ext cx="9486900"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 y="5048250"/>
            <a:ext cx="4762500"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94929" y="1717501"/>
            <a:ext cx="73152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524639" y="2180529"/>
            <a:ext cx="8128727"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4/27/2022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3175" y="5050633"/>
            <a:ext cx="4765676"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3173" y="5051293"/>
            <a:ext cx="12195173"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97280" y="365760"/>
            <a:ext cx="1002792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100629"/>
            <a:ext cx="1002792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68224" y="5870448"/>
            <a:ext cx="2901696" cy="201168"/>
          </a:xfrm>
          <a:prstGeom prst="rect">
            <a:avLst/>
          </a:prstGeom>
        </p:spPr>
        <p:txBody>
          <a:bodyPr vert="horz" lIns="91440" tIns="45720" rIns="91440" bIns="45720" rtlCol="0" anchor="ctr"/>
          <a:lstStyle>
            <a:lvl1pPr algn="l">
              <a:defRPr sz="1200">
                <a:solidFill>
                  <a:srgbClr val="FFFFFF"/>
                </a:solidFill>
              </a:defRPr>
            </a:lvl1pPr>
          </a:lstStyle>
          <a:p>
            <a:fld id="{48A87A34-81AB-432B-8DAE-1953F412C126}" type="datetimeFigureOut">
              <a:rPr lang="en-US" smtClean="0"/>
              <a:pPr/>
              <a:t>4/27/2022</a:t>
            </a:fld>
            <a:endParaRPr lang="en-US" dirty="0"/>
          </a:p>
        </p:txBody>
      </p:sp>
      <p:sp>
        <p:nvSpPr>
          <p:cNvPr id="5" name="Footer Placeholder 4"/>
          <p:cNvSpPr>
            <a:spLocks noGrp="1"/>
          </p:cNvSpPr>
          <p:nvPr>
            <p:ph type="ftr" sz="quarter" idx="3"/>
          </p:nvPr>
        </p:nvSpPr>
        <p:spPr>
          <a:xfrm>
            <a:off x="4690019" y="6285122"/>
            <a:ext cx="62992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1201384" y="6170822"/>
            <a:ext cx="67056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6D22F896-40B5-4ADD-8801-0D06FADFA09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400" rtl="1"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r" defTabSz="914400" rtl="1"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hyperlink" Target="https://www.magiran.com/" TargetMode="Externa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hyperlink" Target="https://engineerplus.ir/construction-materia"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2331" y="1422754"/>
            <a:ext cx="8689976" cy="815397"/>
          </a:xfrm>
        </p:spPr>
        <p:txBody>
          <a:bodyPr>
            <a:normAutofit/>
          </a:bodyPr>
          <a:lstStyle/>
          <a:p>
            <a:pPr algn="ctr"/>
            <a:r>
              <a:rPr lang="fa-IR" sz="3600" b="1" dirty="0" smtClean="0">
                <a:cs typeface="B Nazanin" panose="00000400000000000000" pitchFamily="2" charset="-78"/>
              </a:rPr>
              <a:t>طراحی خانه دوستدار سالمند با رویکرد کیتین پایدار</a:t>
            </a:r>
            <a:endParaRPr lang="en-US" sz="3600" b="1" dirty="0">
              <a:cs typeface="B Nazanin" panose="00000400000000000000" pitchFamily="2" charset="-78"/>
            </a:endParaRPr>
          </a:p>
        </p:txBody>
      </p:sp>
      <p:sp>
        <p:nvSpPr>
          <p:cNvPr id="3" name="Subtitle 2"/>
          <p:cNvSpPr>
            <a:spLocks noGrp="1"/>
          </p:cNvSpPr>
          <p:nvPr>
            <p:ph type="subTitle" idx="1"/>
          </p:nvPr>
        </p:nvSpPr>
        <p:spPr>
          <a:xfrm>
            <a:off x="3078866" y="2509934"/>
            <a:ext cx="5429618" cy="1699514"/>
          </a:xfrm>
        </p:spPr>
        <p:txBody>
          <a:bodyPr>
            <a:noAutofit/>
          </a:bodyPr>
          <a:lstStyle/>
          <a:p>
            <a:pPr algn="ctr"/>
            <a:r>
              <a:rPr lang="fa-IR" sz="2400" b="1" spc="0" dirty="0" smtClean="0">
                <a:cs typeface="B Nazanin" panose="00000400000000000000" pitchFamily="2" charset="-78"/>
              </a:rPr>
              <a:t>نام پژوهش گران : نگار جلالی – سحر صادقی</a:t>
            </a:r>
          </a:p>
          <a:p>
            <a:pPr algn="ctr"/>
            <a:r>
              <a:rPr lang="fa-IR" sz="2400" b="1" spc="0" dirty="0" smtClean="0">
                <a:cs typeface="B Nazanin" panose="00000400000000000000" pitchFamily="2" charset="-78"/>
              </a:rPr>
              <a:t>نام مدرسه: دبیرستان فرزانگان3 دوره دوم</a:t>
            </a:r>
          </a:p>
          <a:p>
            <a:pPr algn="ctr"/>
            <a:r>
              <a:rPr lang="fa-IR" sz="2400" b="1" spc="0" dirty="0" smtClean="0">
                <a:cs typeface="B Nazanin" panose="00000400000000000000" pitchFamily="2" charset="-78"/>
              </a:rPr>
              <a:t>دبیر راهنما : سرکار خانم پرکئی</a:t>
            </a:r>
          </a:p>
          <a:p>
            <a:pPr algn="ctr"/>
            <a:r>
              <a:rPr lang="fa-IR" sz="2400" b="1" spc="0" dirty="0" smtClean="0">
                <a:cs typeface="B Nazanin" panose="00000400000000000000" pitchFamily="2" charset="-78"/>
              </a:rPr>
              <a:t>سال تحصیلی: 1400-1401</a:t>
            </a:r>
            <a:endParaRPr lang="en-US" sz="2400" b="1" spc="0" dirty="0">
              <a:cs typeface="B Nazanin" panose="00000400000000000000" pitchFamily="2" charset="-78"/>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510" y="3359691"/>
            <a:ext cx="3575311" cy="3163830"/>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flipH="1">
            <a:off x="7985641" y="2554330"/>
            <a:ext cx="4057287" cy="3590335"/>
          </a:xfrm>
          <a:prstGeom prst="rect">
            <a:avLst/>
          </a:prstGeom>
        </p:spPr>
      </p:pic>
    </p:spTree>
    <p:extLst>
      <p:ext uri="{BB962C8B-B14F-4D97-AF65-F5344CB8AC3E}">
        <p14:creationId xmlns:p14="http://schemas.microsoft.com/office/powerpoint/2010/main" val="5907155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38499" y="517444"/>
            <a:ext cx="9862457" cy="4493538"/>
          </a:xfrm>
          <a:prstGeom prst="rect">
            <a:avLst/>
          </a:prstGeom>
        </p:spPr>
        <p:txBody>
          <a:bodyPr wrap="square">
            <a:spAutoFit/>
          </a:bodyPr>
          <a:lstStyle/>
          <a:p>
            <a:pPr algn="r" rtl="1"/>
            <a:r>
              <a:rPr lang="fa-IR" sz="2400" b="1" dirty="0">
                <a:solidFill>
                  <a:srgbClr val="000000"/>
                </a:solidFill>
                <a:latin typeface="Tahoma" panose="020B0604030504040204" pitchFamily="34" charset="0"/>
                <a:cs typeface="B Nazanin" panose="00000400000000000000" pitchFamily="2" charset="-78"/>
              </a:rPr>
              <a:t>اقليم استان </a:t>
            </a:r>
            <a:r>
              <a:rPr lang="fa-IR" sz="2400" b="1" dirty="0" smtClean="0">
                <a:solidFill>
                  <a:srgbClr val="000000"/>
                </a:solidFill>
                <a:latin typeface="Tahoma" panose="020B0604030504040204" pitchFamily="34" charset="0"/>
                <a:cs typeface="B Nazanin" panose="00000400000000000000" pitchFamily="2" charset="-78"/>
              </a:rPr>
              <a:t>کرمان</a:t>
            </a:r>
            <a:endParaRPr lang="en-US" sz="2400" b="1" dirty="0" smtClean="0">
              <a:solidFill>
                <a:srgbClr val="000000"/>
              </a:solidFill>
              <a:latin typeface="Tahoma" panose="020B0604030504040204" pitchFamily="34" charset="0"/>
              <a:cs typeface="B Nazanin" panose="00000400000000000000" pitchFamily="2" charset="-78"/>
            </a:endParaRPr>
          </a:p>
          <a:p>
            <a:pPr algn="r" rtl="1"/>
            <a:r>
              <a:rPr lang="fa-IR" b="1" dirty="0" smtClean="0">
                <a:solidFill>
                  <a:srgbClr val="000000"/>
                </a:solidFill>
                <a:cs typeface="B Nazanin" panose="00000400000000000000" pitchFamily="2" charset="-78"/>
              </a:rPr>
              <a:t>از </a:t>
            </a:r>
            <a:r>
              <a:rPr lang="fa-IR" b="1" dirty="0">
                <a:solidFill>
                  <a:srgbClr val="000000"/>
                </a:solidFill>
                <a:cs typeface="B Nazanin" panose="00000400000000000000" pitchFamily="2" charset="-78"/>
              </a:rPr>
              <a:t>نقطه نظر تقسيم بنديها جزء اقليم خشک بيابانی گرم محسوب گرديده است. از ديدگاه اقليم شناسی، خشکی متأثر از دو عنصر است : يکی ميزان بارندگی که متفاوت است و اشکال خاصی دارد و ديگری تبخير و تعرق که به واسطه عناصر وابسته بهم ( حرارت، باد و غيره ) ايجاد شده است.</a:t>
            </a:r>
            <a:br>
              <a:rPr lang="fa-IR" b="1" dirty="0">
                <a:solidFill>
                  <a:srgbClr val="000000"/>
                </a:solidFill>
                <a:cs typeface="B Nazanin" panose="00000400000000000000" pitchFamily="2" charset="-78"/>
              </a:rPr>
            </a:br>
            <a:r>
              <a:rPr lang="fa-IR" b="1" dirty="0">
                <a:solidFill>
                  <a:srgbClr val="000000"/>
                </a:solidFill>
                <a:cs typeface="B Nazanin" panose="00000400000000000000" pitchFamily="2" charset="-78"/>
              </a:rPr>
              <a:t>بطور کلی سه نوع اقليم خاص در مناطق مختلف اين استان حاکم است:</a:t>
            </a:r>
            <a:br>
              <a:rPr lang="fa-IR" b="1" dirty="0">
                <a:solidFill>
                  <a:srgbClr val="000000"/>
                </a:solidFill>
                <a:cs typeface="B Nazanin" panose="00000400000000000000" pitchFamily="2" charset="-78"/>
              </a:rPr>
            </a:br>
            <a:r>
              <a:rPr lang="fa-IR" b="1" dirty="0">
                <a:solidFill>
                  <a:srgbClr val="000000"/>
                </a:solidFill>
                <a:cs typeface="B Nazanin" panose="00000400000000000000" pitchFamily="2" charset="-78"/>
              </a:rPr>
              <a:t>1. آب و هوای بيابانی خيلی گرم و خشک</a:t>
            </a:r>
            <a:br>
              <a:rPr lang="fa-IR" b="1" dirty="0">
                <a:solidFill>
                  <a:srgbClr val="000000"/>
                </a:solidFill>
                <a:cs typeface="B Nazanin" panose="00000400000000000000" pitchFamily="2" charset="-78"/>
              </a:rPr>
            </a:br>
            <a:r>
              <a:rPr lang="fa-IR" b="1" dirty="0">
                <a:solidFill>
                  <a:srgbClr val="000000"/>
                </a:solidFill>
                <a:cs typeface="B Nazanin" panose="00000400000000000000" pitchFamily="2" charset="-78"/>
              </a:rPr>
              <a:t>2. آب و هوای بيابانی گرم و خشک </a:t>
            </a:r>
            <a:br>
              <a:rPr lang="fa-IR" b="1" dirty="0">
                <a:solidFill>
                  <a:srgbClr val="000000"/>
                </a:solidFill>
                <a:cs typeface="B Nazanin" panose="00000400000000000000" pitchFamily="2" charset="-78"/>
              </a:rPr>
            </a:br>
            <a:r>
              <a:rPr lang="fa-IR" b="1" dirty="0">
                <a:solidFill>
                  <a:srgbClr val="000000"/>
                </a:solidFill>
                <a:cs typeface="B Nazanin" panose="00000400000000000000" pitchFamily="2" charset="-78"/>
              </a:rPr>
              <a:t>3. آب و هوای معتدل</a:t>
            </a:r>
            <a:br>
              <a:rPr lang="fa-IR" b="1" dirty="0">
                <a:solidFill>
                  <a:srgbClr val="000000"/>
                </a:solidFill>
                <a:cs typeface="B Nazanin" panose="00000400000000000000" pitchFamily="2" charset="-78"/>
              </a:rPr>
            </a:br>
            <a:r>
              <a:rPr lang="fa-IR" b="1" dirty="0">
                <a:solidFill>
                  <a:srgbClr val="000000"/>
                </a:solidFill>
                <a:cs typeface="B Nazanin" panose="00000400000000000000" pitchFamily="2" charset="-78"/>
              </a:rPr>
              <a:t>به اين ترتيب آب و هوای اين استان به علت وسعت منطقه، وجود پستی و بلنديها و شرايط خاص اقليمی در نواحی مختلف کاملاً متفاوت است. گفتيم خشکی شديد بر اغلب نقاط اين استان حاکم می </a:t>
            </a:r>
            <a:r>
              <a:rPr lang="fa-IR" b="1" dirty="0" smtClean="0">
                <a:solidFill>
                  <a:srgbClr val="000000"/>
                </a:solidFill>
                <a:cs typeface="B Nazanin" panose="00000400000000000000" pitchFamily="2" charset="-78"/>
              </a:rPr>
              <a:t>باشد.</a:t>
            </a:r>
          </a:p>
          <a:p>
            <a:pPr algn="just" rtl="1"/>
            <a:r>
              <a:rPr lang="fa-IR" sz="2000" b="1" dirty="0" smtClean="0">
                <a:solidFill>
                  <a:srgbClr val="000000"/>
                </a:solidFill>
                <a:cs typeface="B Nazanin" panose="00000400000000000000" pitchFamily="2" charset="-78"/>
              </a:rPr>
              <a:t>در </a:t>
            </a:r>
            <a:r>
              <a:rPr lang="fa-IR" sz="2000" b="1" dirty="0">
                <a:solidFill>
                  <a:srgbClr val="000000"/>
                </a:solidFill>
                <a:cs typeface="B Nazanin" panose="00000400000000000000" pitchFamily="2" charset="-78"/>
              </a:rPr>
              <a:t>استان کرمان ۱۸ گسل فعال وجود دارد که خود شامل هزاران گسله می‌شود که ۹۸ درصد استان کرمان را فراگرفته‌اند. رفتار گسل‌ها هیچ‌گاه قابل پیش‌بینی نیست اما بدون شک زمین‌لرزه‌های متوالی و مکرری که در راستای گسل‌های جنوب استان و همچنین «گل نایبند» دیده می‌شود نشان می‌دهد این استان به‌صورت بالقوه با مشکلات عدیده زمین‌لرزه دست‌وپنجه نرم می‌کند.</a:t>
            </a:r>
          </a:p>
          <a:p>
            <a:pPr algn="r" rtl="1"/>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716" y="4372349"/>
            <a:ext cx="2460862" cy="2177642"/>
          </a:xfrm>
          <a:prstGeom prst="rect">
            <a:avLst/>
          </a:prstGeom>
        </p:spPr>
      </p:pic>
    </p:spTree>
    <p:extLst>
      <p:ext uri="{BB962C8B-B14F-4D97-AF65-F5344CB8AC3E}">
        <p14:creationId xmlns:p14="http://schemas.microsoft.com/office/powerpoint/2010/main" val="31145047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15943" y="1075835"/>
            <a:ext cx="7161150" cy="393200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716" y="3653935"/>
            <a:ext cx="3272712" cy="2896056"/>
          </a:xfrm>
          <a:prstGeom prst="rect">
            <a:avLst/>
          </a:prstGeom>
        </p:spPr>
      </p:pic>
      <p:sp>
        <p:nvSpPr>
          <p:cNvPr id="4" name="TextBox 3"/>
          <p:cNvSpPr txBox="1"/>
          <p:nvPr/>
        </p:nvSpPr>
        <p:spPr>
          <a:xfrm>
            <a:off x="7592993" y="693290"/>
            <a:ext cx="3694714" cy="523220"/>
          </a:xfrm>
          <a:prstGeom prst="rect">
            <a:avLst/>
          </a:prstGeom>
          <a:noFill/>
        </p:spPr>
        <p:txBody>
          <a:bodyPr wrap="square" rtlCol="0">
            <a:spAutoFit/>
          </a:bodyPr>
          <a:lstStyle/>
          <a:p>
            <a:pPr algn="r" rtl="1"/>
            <a:r>
              <a:rPr lang="fa-IR" sz="2800" b="1" dirty="0" smtClean="0">
                <a:cs typeface="B Nazanin" panose="00000400000000000000" pitchFamily="2" charset="-78"/>
              </a:rPr>
              <a:t>نمای دستی ساختمان:</a:t>
            </a:r>
            <a:endParaRPr lang="en-US" sz="2800" b="1" dirty="0">
              <a:cs typeface="B Nazanin" panose="00000400000000000000" pitchFamily="2" charset="-78"/>
            </a:endParaRPr>
          </a:p>
        </p:txBody>
      </p:sp>
    </p:spTree>
    <p:extLst>
      <p:ext uri="{BB962C8B-B14F-4D97-AF65-F5344CB8AC3E}">
        <p14:creationId xmlns:p14="http://schemas.microsoft.com/office/powerpoint/2010/main" val="23282351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2851483" y="1132874"/>
            <a:ext cx="4238950" cy="4768553"/>
          </a:xfrm>
          <a:prstGeom prst="rect">
            <a:avLst/>
          </a:prstGeom>
        </p:spPr>
      </p:pic>
      <p:pic>
        <p:nvPicPr>
          <p:cNvPr id="3" name="Picture 2"/>
          <p:cNvPicPr/>
          <p:nvPr/>
        </p:nvPicPr>
        <p:blipFill>
          <a:blip r:embed="rId3"/>
          <a:stretch>
            <a:fillRect/>
          </a:stretch>
        </p:blipFill>
        <p:spPr>
          <a:xfrm>
            <a:off x="7463888" y="1355431"/>
            <a:ext cx="4104668" cy="4545996"/>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4888" y="3790668"/>
            <a:ext cx="3272712" cy="2896056"/>
          </a:xfrm>
          <a:prstGeom prst="rect">
            <a:avLst/>
          </a:prstGeom>
        </p:spPr>
      </p:pic>
      <p:sp>
        <p:nvSpPr>
          <p:cNvPr id="5" name="TextBox 4"/>
          <p:cNvSpPr txBox="1"/>
          <p:nvPr/>
        </p:nvSpPr>
        <p:spPr>
          <a:xfrm>
            <a:off x="8375965" y="546639"/>
            <a:ext cx="3018971" cy="523220"/>
          </a:xfrm>
          <a:prstGeom prst="rect">
            <a:avLst/>
          </a:prstGeom>
          <a:noFill/>
        </p:spPr>
        <p:txBody>
          <a:bodyPr wrap="square" rtlCol="0">
            <a:spAutoFit/>
          </a:bodyPr>
          <a:lstStyle/>
          <a:p>
            <a:pPr algn="r" rtl="1"/>
            <a:r>
              <a:rPr lang="fa-IR" sz="2800" b="1" dirty="0" smtClean="0">
                <a:cs typeface="B Nazanin" panose="00000400000000000000" pitchFamily="2" charset="-78"/>
              </a:rPr>
              <a:t>پلان دستی همکف:</a:t>
            </a:r>
            <a:endParaRPr lang="en-US" sz="2800" b="1" dirty="0">
              <a:cs typeface="B Nazanin" panose="00000400000000000000" pitchFamily="2" charset="-78"/>
            </a:endParaRPr>
          </a:p>
        </p:txBody>
      </p:sp>
      <p:sp>
        <p:nvSpPr>
          <p:cNvPr id="6" name="TextBox 5"/>
          <p:cNvSpPr txBox="1"/>
          <p:nvPr/>
        </p:nvSpPr>
        <p:spPr>
          <a:xfrm>
            <a:off x="3275635" y="505923"/>
            <a:ext cx="3632669" cy="523220"/>
          </a:xfrm>
          <a:prstGeom prst="rect">
            <a:avLst/>
          </a:prstGeom>
          <a:noFill/>
        </p:spPr>
        <p:txBody>
          <a:bodyPr wrap="square" rtlCol="0">
            <a:spAutoFit/>
          </a:bodyPr>
          <a:lstStyle/>
          <a:p>
            <a:pPr algn="r" rtl="1"/>
            <a:r>
              <a:rPr lang="fa-IR" sz="2800" b="1" dirty="0" smtClean="0">
                <a:cs typeface="B Nazanin" panose="00000400000000000000" pitchFamily="2" charset="-78"/>
              </a:rPr>
              <a:t>پلان دستی زیرزمین:</a:t>
            </a:r>
            <a:endParaRPr lang="en-US" sz="2800" b="1" dirty="0">
              <a:cs typeface="B Nazanin" panose="00000400000000000000" pitchFamily="2" charset="-78"/>
            </a:endParaRPr>
          </a:p>
        </p:txBody>
      </p:sp>
    </p:spTree>
    <p:extLst>
      <p:ext uri="{BB962C8B-B14F-4D97-AF65-F5344CB8AC3E}">
        <p14:creationId xmlns:p14="http://schemas.microsoft.com/office/powerpoint/2010/main" val="5385715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3276956" y="1230593"/>
            <a:ext cx="6995089" cy="3454821"/>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888" y="3790668"/>
            <a:ext cx="3272712" cy="2896056"/>
          </a:xfrm>
          <a:prstGeom prst="rect">
            <a:avLst/>
          </a:prstGeom>
        </p:spPr>
      </p:pic>
      <p:sp>
        <p:nvSpPr>
          <p:cNvPr id="4" name="TextBox 3"/>
          <p:cNvSpPr txBox="1"/>
          <p:nvPr/>
        </p:nvSpPr>
        <p:spPr>
          <a:xfrm>
            <a:off x="8969829" y="707373"/>
            <a:ext cx="2438400" cy="523220"/>
          </a:xfrm>
          <a:prstGeom prst="rect">
            <a:avLst/>
          </a:prstGeom>
          <a:noFill/>
        </p:spPr>
        <p:txBody>
          <a:bodyPr wrap="square" rtlCol="0">
            <a:spAutoFit/>
          </a:bodyPr>
          <a:lstStyle/>
          <a:p>
            <a:pPr algn="r" rtl="1"/>
            <a:r>
              <a:rPr lang="fa-IR" sz="2800" b="1" dirty="0" smtClean="0">
                <a:cs typeface="B Nazanin" panose="00000400000000000000" pitchFamily="2" charset="-78"/>
              </a:rPr>
              <a:t>پلان زیرزمین:</a:t>
            </a:r>
            <a:endParaRPr lang="en-US" sz="2800" b="1" dirty="0">
              <a:cs typeface="B Nazanin" panose="00000400000000000000" pitchFamily="2" charset="-78"/>
            </a:endParaRPr>
          </a:p>
        </p:txBody>
      </p:sp>
    </p:spTree>
    <p:extLst>
      <p:ext uri="{BB962C8B-B14F-4D97-AF65-F5344CB8AC3E}">
        <p14:creationId xmlns:p14="http://schemas.microsoft.com/office/powerpoint/2010/main" val="41325243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3213545" y="1190172"/>
            <a:ext cx="7079873" cy="3454821"/>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888" y="4025098"/>
            <a:ext cx="3007792" cy="2661626"/>
          </a:xfrm>
          <a:prstGeom prst="rect">
            <a:avLst/>
          </a:prstGeom>
        </p:spPr>
      </p:pic>
      <p:sp>
        <p:nvSpPr>
          <p:cNvPr id="6" name="TextBox 5"/>
          <p:cNvSpPr txBox="1"/>
          <p:nvPr/>
        </p:nvSpPr>
        <p:spPr>
          <a:xfrm>
            <a:off x="8646290" y="796999"/>
            <a:ext cx="2686094" cy="584775"/>
          </a:xfrm>
          <a:prstGeom prst="rect">
            <a:avLst/>
          </a:prstGeom>
          <a:noFill/>
        </p:spPr>
        <p:txBody>
          <a:bodyPr wrap="square" rtlCol="0">
            <a:spAutoFit/>
          </a:bodyPr>
          <a:lstStyle/>
          <a:p>
            <a:pPr algn="r" rtl="1"/>
            <a:r>
              <a:rPr lang="fa-IR" sz="3200" b="1" dirty="0" smtClean="0">
                <a:cs typeface="B Nazanin" panose="00000400000000000000" pitchFamily="2" charset="-78"/>
              </a:rPr>
              <a:t>پلان زیرزمین:</a:t>
            </a:r>
            <a:endParaRPr lang="en-US" sz="3200" b="1" dirty="0">
              <a:cs typeface="B Nazanin" panose="00000400000000000000" pitchFamily="2" charset="-78"/>
            </a:endParaRPr>
          </a:p>
        </p:txBody>
      </p:sp>
    </p:spTree>
    <p:extLst>
      <p:ext uri="{BB962C8B-B14F-4D97-AF65-F5344CB8AC3E}">
        <p14:creationId xmlns:p14="http://schemas.microsoft.com/office/powerpoint/2010/main" val="14561788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6402977" y="1263901"/>
            <a:ext cx="4883331" cy="3782378"/>
          </a:xfrm>
          <a:prstGeom prst="rect">
            <a:avLst/>
          </a:prstGeom>
          <a:noFill/>
          <a:ln>
            <a:noFill/>
          </a:ln>
        </p:spPr>
      </p:pic>
      <p:pic>
        <p:nvPicPr>
          <p:cNvPr id="3"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903514" y="1263901"/>
            <a:ext cx="5144589" cy="3782378"/>
          </a:xfrm>
          <a:prstGeom prst="rect">
            <a:avLst/>
          </a:prstGeom>
          <a:noFill/>
          <a:ln>
            <a:noFill/>
          </a:ln>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2335" y="4640944"/>
            <a:ext cx="2167645" cy="1918171"/>
          </a:xfrm>
          <a:prstGeom prst="rect">
            <a:avLst/>
          </a:prstGeom>
        </p:spPr>
      </p:pic>
      <p:sp>
        <p:nvSpPr>
          <p:cNvPr id="6" name="TextBox 5"/>
          <p:cNvSpPr txBox="1"/>
          <p:nvPr/>
        </p:nvSpPr>
        <p:spPr>
          <a:xfrm>
            <a:off x="8399417" y="431074"/>
            <a:ext cx="3095898" cy="584775"/>
          </a:xfrm>
          <a:prstGeom prst="rect">
            <a:avLst/>
          </a:prstGeom>
          <a:noFill/>
        </p:spPr>
        <p:txBody>
          <a:bodyPr wrap="square" rtlCol="0">
            <a:spAutoFit/>
          </a:bodyPr>
          <a:lstStyle/>
          <a:p>
            <a:pPr algn="r" rtl="1"/>
            <a:r>
              <a:rPr lang="fa-IR" sz="3200" dirty="0" smtClean="0">
                <a:cs typeface="B Nazanin" panose="00000400000000000000" pitchFamily="2" charset="-78"/>
              </a:rPr>
              <a:t>فرم کامپیوتری :</a:t>
            </a:r>
            <a:endParaRPr lang="en-US" sz="3200" dirty="0">
              <a:cs typeface="B Nazanin" panose="00000400000000000000" pitchFamily="2" charset="-78"/>
            </a:endParaRPr>
          </a:p>
        </p:txBody>
      </p:sp>
    </p:spTree>
    <p:extLst>
      <p:ext uri="{BB962C8B-B14F-4D97-AF65-F5344CB8AC3E}">
        <p14:creationId xmlns:p14="http://schemas.microsoft.com/office/powerpoint/2010/main" val="2689008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6053686" y="117564"/>
            <a:ext cx="4292043" cy="3043647"/>
          </a:xfrm>
          <a:prstGeom prst="rect">
            <a:avLst/>
          </a:prstGeom>
          <a:noFill/>
          <a:ln>
            <a:noFill/>
          </a:ln>
        </p:spPr>
      </p:pic>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6053686" y="3161211"/>
            <a:ext cx="4292043" cy="3174275"/>
          </a:xfrm>
          <a:prstGeom prst="rect">
            <a:avLst/>
          </a:prstGeom>
          <a:noFill/>
          <a:ln>
            <a:noFill/>
          </a:ln>
        </p:spPr>
      </p:pic>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2181235" y="117566"/>
            <a:ext cx="3872451" cy="6217920"/>
          </a:xfrm>
          <a:prstGeom prst="rect">
            <a:avLst/>
          </a:prstGeom>
          <a:noFill/>
          <a:ln>
            <a:noFill/>
          </a:ln>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7228" y="4748348"/>
            <a:ext cx="2167645" cy="1918171"/>
          </a:xfrm>
          <a:prstGeom prst="rect">
            <a:avLst/>
          </a:prstGeom>
        </p:spPr>
      </p:pic>
      <p:sp>
        <p:nvSpPr>
          <p:cNvPr id="8" name="TextBox 7"/>
          <p:cNvSpPr txBox="1"/>
          <p:nvPr/>
        </p:nvSpPr>
        <p:spPr>
          <a:xfrm>
            <a:off x="8843554" y="274321"/>
            <a:ext cx="2978332" cy="584775"/>
          </a:xfrm>
          <a:prstGeom prst="rect">
            <a:avLst/>
          </a:prstGeom>
          <a:noFill/>
        </p:spPr>
        <p:txBody>
          <a:bodyPr wrap="square" rtlCol="0">
            <a:spAutoFit/>
          </a:bodyPr>
          <a:lstStyle/>
          <a:p>
            <a:pPr algn="r"/>
            <a:r>
              <a:rPr lang="fa-IR" sz="3200" dirty="0" smtClean="0">
                <a:cs typeface="B Nazanin" panose="00000400000000000000" pitchFamily="2" charset="-78"/>
              </a:rPr>
              <a:t>فرم ماکت:</a:t>
            </a:r>
            <a:endParaRPr lang="en-US" sz="3200" dirty="0">
              <a:cs typeface="B Nazanin" panose="00000400000000000000" pitchFamily="2" charset="-78"/>
            </a:endParaRPr>
          </a:p>
        </p:txBody>
      </p:sp>
    </p:spTree>
    <p:extLst>
      <p:ext uri="{BB962C8B-B14F-4D97-AF65-F5344CB8AC3E}">
        <p14:creationId xmlns:p14="http://schemas.microsoft.com/office/powerpoint/2010/main" val="4561474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9624028" y="1086499"/>
            <a:ext cx="1816100" cy="523220"/>
          </a:xfrm>
          <a:prstGeom prst="rect">
            <a:avLst/>
          </a:prstGeom>
          <a:noFill/>
        </p:spPr>
        <p:txBody>
          <a:bodyPr wrap="square" rtlCol="0">
            <a:spAutoFit/>
          </a:bodyPr>
          <a:lstStyle/>
          <a:p>
            <a:pPr algn="r"/>
            <a:r>
              <a:rPr lang="fa-IR" sz="2800" b="1" dirty="0" smtClean="0">
                <a:cs typeface="B Nazanin" panose="00000400000000000000" pitchFamily="2" charset="-78"/>
              </a:rPr>
              <a:t>منابع:</a:t>
            </a:r>
            <a:endParaRPr lang="en-US" sz="2800" b="1" dirty="0">
              <a:cs typeface="B Nazanin" panose="00000400000000000000" pitchFamily="2" charset="-78"/>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591" y="4418876"/>
            <a:ext cx="2167645" cy="1918171"/>
          </a:xfrm>
          <a:prstGeom prst="rect">
            <a:avLst/>
          </a:prstGeom>
        </p:spPr>
      </p:pic>
      <p:sp>
        <p:nvSpPr>
          <p:cNvPr id="2" name="TextBox 1"/>
          <p:cNvSpPr txBox="1"/>
          <p:nvPr/>
        </p:nvSpPr>
        <p:spPr>
          <a:xfrm>
            <a:off x="1188720" y="1609719"/>
            <a:ext cx="10071463" cy="2585323"/>
          </a:xfrm>
          <a:prstGeom prst="rect">
            <a:avLst/>
          </a:prstGeom>
          <a:noFill/>
        </p:spPr>
        <p:txBody>
          <a:bodyPr wrap="square" rtlCol="0">
            <a:spAutoFit/>
          </a:bodyPr>
          <a:lstStyle/>
          <a:p>
            <a:pPr lvl="0" algn="r" rtl="1"/>
            <a:r>
              <a:rPr lang="fa-IR" dirty="0"/>
              <a:t>1- 19  آبان 1398 (22:07:18) - </a:t>
            </a:r>
            <a:r>
              <a:rPr lang="en-US" dirty="0"/>
              <a:t>https://www.mojnews.com/ - 10 </a:t>
            </a:r>
            <a:r>
              <a:rPr lang="fa-IR" dirty="0"/>
              <a:t>شهر بزرگ ایران برروی بزرگترین گسل های ایران</a:t>
            </a:r>
            <a:endParaRPr lang="en-US" dirty="0"/>
          </a:p>
          <a:p>
            <a:pPr lvl="0" algn="r" rtl="1"/>
            <a:r>
              <a:rPr lang="fa-IR" dirty="0"/>
              <a:t>2- درویزه،ابولفضل – انامی راد ، سارا – درویزه ، منصور- انصاری ، رضا – رجبی ، حامد – اول شهریور 1393 - </a:t>
            </a:r>
            <a:r>
              <a:rPr lang="en-US" dirty="0"/>
              <a:t>https://mme.modares.ac.ir/article-15-4178-fa.html</a:t>
            </a:r>
          </a:p>
          <a:p>
            <a:pPr lvl="0" algn="r" rtl="1"/>
            <a:r>
              <a:rPr lang="en-US" dirty="0"/>
              <a:t>3</a:t>
            </a:r>
            <a:r>
              <a:rPr lang="fa-IR" dirty="0"/>
              <a:t>انتظاری،علیرضا – اسماعیلی ، جمشید – تابستان و پاییز 1389 – </a:t>
            </a:r>
            <a:r>
              <a:rPr lang="en-US" u="sng" dirty="0">
                <a:hlinkClick r:id="rId3"/>
              </a:rPr>
              <a:t>https://www.magiran.com</a:t>
            </a:r>
            <a:r>
              <a:rPr lang="en-US" dirty="0"/>
              <a:t> </a:t>
            </a:r>
          </a:p>
          <a:p>
            <a:pPr lvl="0" algn="r" rtl="1"/>
            <a:r>
              <a:rPr lang="fa-IR" dirty="0"/>
              <a:t>4</a:t>
            </a:r>
            <a:r>
              <a:rPr lang="en-US" dirty="0"/>
              <a:t>– </a:t>
            </a:r>
            <a:r>
              <a:rPr lang="fa-IR" dirty="0"/>
              <a:t>نمای کامپوزیت - </a:t>
            </a:r>
            <a:r>
              <a:rPr lang="en-US" dirty="0"/>
              <a:t>https://zibadesignco.com </a:t>
            </a:r>
          </a:p>
          <a:p>
            <a:pPr lvl="0" algn="r" rtl="1"/>
            <a:r>
              <a:rPr lang="fa-IR" dirty="0"/>
              <a:t>۱۴-5ام, آبان ۱۳۹۷- </a:t>
            </a:r>
            <a:r>
              <a:rPr lang="en-US" u="sng" dirty="0">
                <a:hlinkClick r:id="rId4"/>
              </a:rPr>
              <a:t>https://engineerplus.ir/construction-materia</a:t>
            </a:r>
            <a:endParaRPr lang="en-US" dirty="0"/>
          </a:p>
          <a:p>
            <a:pPr lvl="0" algn="r" rtl="1"/>
            <a:r>
              <a:rPr lang="en-US" dirty="0"/>
              <a:t> </a:t>
            </a:r>
            <a:r>
              <a:rPr lang="fa-IR" dirty="0"/>
              <a:t>6-</a:t>
            </a:r>
            <a:r>
              <a:rPr lang="en-US" dirty="0"/>
              <a:t>19 </a:t>
            </a:r>
            <a:r>
              <a:rPr lang="fa-IR" dirty="0"/>
              <a:t>آبان 1396 09:00 - </a:t>
            </a:r>
            <a:r>
              <a:rPr lang="en-US" dirty="0"/>
              <a:t>https://lastsecond.ir/blog/5647-japans-earthquake-resistant-house 4-</a:t>
            </a:r>
          </a:p>
          <a:p>
            <a:pPr lvl="0" algn="r" rtl="1"/>
            <a:r>
              <a:rPr lang="fa-IR" dirty="0"/>
              <a:t>7- ساعت 2:1- 10 دسامبر 2021- آرسن میناسیان - </a:t>
            </a:r>
            <a:r>
              <a:rPr lang="en-US" dirty="0"/>
              <a:t>https://fa.wikipedia.org/</a:t>
            </a:r>
          </a:p>
          <a:p>
            <a:pPr algn="r" rtl="1"/>
            <a:endParaRPr lang="en-US" dirty="0">
              <a:cs typeface="B Nazanin" panose="00000400000000000000" pitchFamily="2" charset="-78"/>
            </a:endParaRPr>
          </a:p>
        </p:txBody>
      </p:sp>
    </p:spTree>
    <p:extLst>
      <p:ext uri="{BB962C8B-B14F-4D97-AF65-F5344CB8AC3E}">
        <p14:creationId xmlns:p14="http://schemas.microsoft.com/office/powerpoint/2010/main" val="34491047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98700" y="2755900"/>
            <a:ext cx="7289800" cy="1107996"/>
          </a:xfrm>
          <a:prstGeom prst="rect">
            <a:avLst/>
          </a:prstGeom>
          <a:noFill/>
        </p:spPr>
        <p:txBody>
          <a:bodyPr wrap="square" rtlCol="0">
            <a:spAutoFit/>
          </a:bodyPr>
          <a:lstStyle/>
          <a:p>
            <a:pPr algn="ctr"/>
            <a:r>
              <a:rPr lang="fa-IR" sz="6600" dirty="0" smtClean="0">
                <a:cs typeface="B Nazanin" panose="00000400000000000000" pitchFamily="2" charset="-78"/>
              </a:rPr>
              <a:t>با تشکر از توجه شما</a:t>
            </a:r>
            <a:endParaRPr lang="en-US" sz="6600" dirty="0">
              <a:cs typeface="B Nazanin" panose="00000400000000000000" pitchFamily="2"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888" y="3790668"/>
            <a:ext cx="3272712" cy="2896056"/>
          </a:xfrm>
          <a:prstGeom prst="rect">
            <a:avLst/>
          </a:prstGeom>
        </p:spPr>
      </p:pic>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3243" y="413842"/>
            <a:ext cx="3272712" cy="2896056"/>
          </a:xfrm>
          <a:prstGeom prst="rect">
            <a:avLst/>
          </a:prstGeom>
        </p:spPr>
      </p:pic>
    </p:spTree>
    <p:extLst>
      <p:ext uri="{BB962C8B-B14F-4D97-AF65-F5344CB8AC3E}">
        <p14:creationId xmlns:p14="http://schemas.microsoft.com/office/powerpoint/2010/main" val="36142416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15290" y="1507024"/>
            <a:ext cx="9575075" cy="1754326"/>
          </a:xfrm>
          <a:prstGeom prst="rect">
            <a:avLst/>
          </a:prstGeom>
          <a:noFill/>
        </p:spPr>
        <p:txBody>
          <a:bodyPr wrap="square" rtlCol="0">
            <a:spAutoFit/>
          </a:bodyPr>
          <a:lstStyle/>
          <a:p>
            <a:pPr algn="just" rtl="1"/>
            <a:r>
              <a:rPr lang="fa-IR" b="1" dirty="0" smtClean="0">
                <a:cs typeface="B Nazanin" panose="00000400000000000000" pitchFamily="2" charset="-78"/>
              </a:rPr>
              <a:t>ما در کشوری زندگی میکنیم که مستعد </a:t>
            </a:r>
            <a:r>
              <a:rPr lang="fa-IR" b="1" dirty="0" smtClean="0">
                <a:solidFill>
                  <a:srgbClr val="FF0000"/>
                </a:solidFill>
                <a:cs typeface="B Nazanin" panose="00000400000000000000" pitchFamily="2" charset="-78"/>
              </a:rPr>
              <a:t>وقوع زلزله </a:t>
            </a:r>
            <a:r>
              <a:rPr lang="fa-IR" b="1" dirty="0" smtClean="0">
                <a:cs typeface="B Nazanin" panose="00000400000000000000" pitchFamily="2" charset="-78"/>
              </a:rPr>
              <a:t>های بزرگ می باشد. همانطور که میدانیم </a:t>
            </a:r>
            <a:r>
              <a:rPr lang="fa-IR" b="1" dirty="0" smtClean="0">
                <a:solidFill>
                  <a:srgbClr val="FF0000"/>
                </a:solidFill>
                <a:cs typeface="B Nazanin" panose="00000400000000000000" pitchFamily="2" charset="-78"/>
              </a:rPr>
              <a:t>پیش بینی </a:t>
            </a:r>
            <a:r>
              <a:rPr lang="fa-IR" b="1" dirty="0" smtClean="0">
                <a:cs typeface="B Nazanin" panose="00000400000000000000" pitchFamily="2" charset="-78"/>
              </a:rPr>
              <a:t>وقوع زلزله بااستفاده از تکنولوژی های</a:t>
            </a:r>
            <a:r>
              <a:rPr lang="fa-IR" b="1" dirty="0" smtClean="0">
                <a:solidFill>
                  <a:srgbClr val="FF0000"/>
                </a:solidFill>
                <a:cs typeface="B Nazanin" panose="00000400000000000000" pitchFamily="2" charset="-78"/>
              </a:rPr>
              <a:t> موجود </a:t>
            </a:r>
            <a:r>
              <a:rPr lang="fa-IR" b="1" dirty="0" smtClean="0">
                <a:cs typeface="B Nazanin" panose="00000400000000000000" pitchFamily="2" charset="-78"/>
              </a:rPr>
              <a:t>کاری </a:t>
            </a:r>
            <a:r>
              <a:rPr lang="fa-IR" b="1" dirty="0" smtClean="0">
                <a:solidFill>
                  <a:srgbClr val="FF0000"/>
                </a:solidFill>
                <a:cs typeface="B Nazanin" panose="00000400000000000000" pitchFamily="2" charset="-78"/>
              </a:rPr>
              <a:t>بسیارسخت و عملا غیرممکن </a:t>
            </a:r>
            <a:r>
              <a:rPr lang="fa-IR" b="1" dirty="0" smtClean="0">
                <a:cs typeface="B Nazanin" panose="00000400000000000000" pitchFamily="2" charset="-78"/>
              </a:rPr>
              <a:t>می باشد براین اساس کشورهای صاحب تکنولوژی دردنیا با تیکه بر فتاوری های نوین سعی در </a:t>
            </a:r>
            <a:r>
              <a:rPr lang="fa-IR" b="1" dirty="0" smtClean="0">
                <a:solidFill>
                  <a:srgbClr val="FF0000"/>
                </a:solidFill>
                <a:cs typeface="B Nazanin" panose="00000400000000000000" pitchFamily="2" charset="-78"/>
              </a:rPr>
              <a:t>کاهش خسارات </a:t>
            </a:r>
            <a:r>
              <a:rPr lang="fa-IR" b="1" dirty="0" smtClean="0">
                <a:cs typeface="B Nazanin" panose="00000400000000000000" pitchFamily="2" charset="-78"/>
              </a:rPr>
              <a:t>انسانی ناشی از زلزله دارند . ازجمله این اقدامات </a:t>
            </a:r>
            <a:r>
              <a:rPr lang="fa-IR" b="1" dirty="0" smtClean="0">
                <a:solidFill>
                  <a:srgbClr val="FF0000"/>
                </a:solidFill>
                <a:cs typeface="B Nazanin" panose="00000400000000000000" pitchFamily="2" charset="-78"/>
              </a:rPr>
              <a:t>ایمن سازی </a:t>
            </a:r>
            <a:r>
              <a:rPr lang="fa-IR" b="1" dirty="0" smtClean="0">
                <a:cs typeface="B Nazanin" panose="00000400000000000000" pitchFamily="2" charset="-78"/>
              </a:rPr>
              <a:t>خانه ها با تکیه برشیوه های نوین ساختمان سازی ، احداث بنا و ساختمان و نوآوری ها و ابداعات در زمینه طراحی  و معماری بناها می باشد . همواره</a:t>
            </a:r>
            <a:r>
              <a:rPr lang="fa-IR" b="1" dirty="0" smtClean="0">
                <a:solidFill>
                  <a:srgbClr val="FF0000"/>
                </a:solidFill>
                <a:cs typeface="B Nazanin" panose="00000400000000000000" pitchFamily="2" charset="-78"/>
              </a:rPr>
              <a:t> طبیعت </a:t>
            </a:r>
            <a:r>
              <a:rPr lang="fa-IR" b="1" dirty="0" smtClean="0">
                <a:cs typeface="B Nazanin" panose="00000400000000000000" pitchFamily="2" charset="-78"/>
              </a:rPr>
              <a:t>الهام بخش هنرمندان ، مخترعان و دانشمندان بوده و هنر معماری نیز در این زمینه مستثنی نمیباشد. ما در این پروژه با الهام از طبیعت سعی در </a:t>
            </a:r>
            <a:r>
              <a:rPr lang="fa-IR" b="1" dirty="0" smtClean="0">
                <a:solidFill>
                  <a:srgbClr val="FF0000"/>
                </a:solidFill>
                <a:cs typeface="B Nazanin" panose="00000400000000000000" pitchFamily="2" charset="-78"/>
              </a:rPr>
              <a:t>کاهش خسارت </a:t>
            </a:r>
            <a:r>
              <a:rPr lang="fa-IR" b="1" dirty="0" smtClean="0">
                <a:cs typeface="B Nazanin" panose="00000400000000000000" pitchFamily="2" charset="-78"/>
              </a:rPr>
              <a:t>ناشی از زلزله در </a:t>
            </a:r>
            <a:r>
              <a:rPr lang="fa-IR" b="1" dirty="0" smtClean="0">
                <a:solidFill>
                  <a:srgbClr val="FF0000"/>
                </a:solidFill>
                <a:cs typeface="B Nazanin" panose="00000400000000000000" pitchFamily="2" charset="-78"/>
              </a:rPr>
              <a:t>قشری خاص </a:t>
            </a:r>
            <a:r>
              <a:rPr lang="fa-IR" b="1" dirty="0" smtClean="0">
                <a:cs typeface="B Nazanin" panose="00000400000000000000" pitchFamily="2" charset="-78"/>
              </a:rPr>
              <a:t>از جامعه داریم.</a:t>
            </a:r>
            <a:endParaRPr lang="en-US" b="1" dirty="0">
              <a:cs typeface="B Nazanin" panose="00000400000000000000" pitchFamily="2" charset="-78"/>
            </a:endParaRPr>
          </a:p>
        </p:txBody>
      </p:sp>
      <p:pic>
        <p:nvPicPr>
          <p:cNvPr id="3074" name="Picture 2" descr="تصاویر اولیه از زلزله ۵.۷ ریشتری مسجدسلیمان - خبرگزاری مهر | اخبار ایران و  جهان | Mehr News Agenc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4014" y="3665162"/>
            <a:ext cx="4389120" cy="255288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510" y="3359691"/>
            <a:ext cx="3575311" cy="3163830"/>
          </a:xfrm>
          <a:prstGeom prst="rect">
            <a:avLst/>
          </a:prstGeom>
        </p:spPr>
      </p:pic>
      <p:sp>
        <p:nvSpPr>
          <p:cNvPr id="3" name="Rectangle 2"/>
          <p:cNvSpPr/>
          <p:nvPr/>
        </p:nvSpPr>
        <p:spPr>
          <a:xfrm>
            <a:off x="9646561" y="844951"/>
            <a:ext cx="1443804" cy="523220"/>
          </a:xfrm>
          <a:prstGeom prst="rect">
            <a:avLst/>
          </a:prstGeom>
        </p:spPr>
        <p:txBody>
          <a:bodyPr wrap="square">
            <a:spAutoFit/>
          </a:bodyPr>
          <a:lstStyle/>
          <a:p>
            <a:pPr algn="r"/>
            <a:r>
              <a:rPr lang="fa-IR" sz="2800" b="1" dirty="0">
                <a:cs typeface="B Nazanin" panose="00000400000000000000" pitchFamily="2" charset="-78"/>
              </a:rPr>
              <a:t>مقدمه:</a:t>
            </a:r>
          </a:p>
        </p:txBody>
      </p:sp>
    </p:spTree>
    <p:extLst>
      <p:ext uri="{BB962C8B-B14F-4D97-AF65-F5344CB8AC3E}">
        <p14:creationId xmlns:p14="http://schemas.microsoft.com/office/powerpoint/2010/main" val="17333181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85019" y="577798"/>
            <a:ext cx="1809333" cy="523220"/>
          </a:xfrm>
          <a:prstGeom prst="rect">
            <a:avLst/>
          </a:prstGeom>
          <a:noFill/>
        </p:spPr>
        <p:txBody>
          <a:bodyPr wrap="square" rtlCol="0">
            <a:spAutoFit/>
          </a:bodyPr>
          <a:lstStyle/>
          <a:p>
            <a:pPr algn="ctr" rtl="1"/>
            <a:r>
              <a:rPr lang="fa-IR" sz="2800" b="1" dirty="0" smtClean="0">
                <a:cs typeface="B Nazanin" panose="00000400000000000000" pitchFamily="2" charset="-78"/>
              </a:rPr>
              <a:t>بیان مسئله:</a:t>
            </a:r>
            <a:endParaRPr lang="fa-IR" sz="3600" dirty="0"/>
          </a:p>
        </p:txBody>
      </p:sp>
      <p:sp>
        <p:nvSpPr>
          <p:cNvPr id="4" name="Rectangle 3"/>
          <p:cNvSpPr/>
          <p:nvPr/>
        </p:nvSpPr>
        <p:spPr>
          <a:xfrm>
            <a:off x="1316052" y="1135704"/>
            <a:ext cx="10007125" cy="5324535"/>
          </a:xfrm>
          <a:prstGeom prst="rect">
            <a:avLst/>
          </a:prstGeom>
        </p:spPr>
        <p:txBody>
          <a:bodyPr wrap="square">
            <a:spAutoFit/>
          </a:bodyPr>
          <a:lstStyle/>
          <a:p>
            <a:pPr algn="just" rtl="1"/>
            <a:r>
              <a:rPr lang="fa-IR" sz="2000" b="1" dirty="0">
                <a:cs typeface="B Nazanin" panose="00000400000000000000" pitchFamily="2" charset="-78"/>
              </a:rPr>
              <a:t>خطرات طبیعی معمولا غیر قابل پیشبینی اند و بر محیط  اطراف خود تاثیر مخرب میگذارند. یکی از این خطرات طبیعی زلزله است . در تعریف زلزله می توانیم بگوییم به هرگونه لرزش ناگهانی زمین که از اعماق زمین به سطح زمین میرسد زلزله میگویند. زلزله با توجه به شدت خود محیط و زندگی مردم را تحت تاثیر قرار می دهد. امروزه یکی از مشکلات جهان چگونگی مقابله با زلزله است چرا که آسیب هایی که زلزله می تواند به زندگی انسان وارد کند شامل طیف بسیار وسیعی می شود که آسیب های اقتصادی یکی از این دسته آسیب ها را شامل میشود ، زلزله ها با توجه به شدت خود می توانند به ساختمان ها ، تاسیسات مهم و مراکز حیاتی یک منطقه آسیب های جدیی برسانند که جبران این آسیب ها بسیار سخت و در برخی موارد غیرممکن است . از طرفی یکی دیگر از آسیب های ناشی از زلزله مربوط به بعد آسیب های روحی روانی افراد میباشد . برای مثال فردی که در زلزله تمام داراریی های خود راازدست داده است و دیگر سرپناهی ندارد یا افرادی که اعضای خانواده یا بستگانشان را در در زلزله از دست داده اند دچار غم و افسردگی و اضطراب میشوند و درصد امید به زندگی در این افراد بسیار پایین می آید و جبران خسارات مالی و روانی افراد در جریان زلزله نیز کاری بسیار سخت و ناممکن است و باتوجه به همه گیر بودن این موضوع تمام افراد جامعه در معرض خطر این پدیده هستند و در این میان با توجه به اینکه افراد سالمند توان جسمی و ذهنی کمتری برای مقابله با خطرات ناشی از زلزله دارند و همچنین این افراد دارای نیاز های عاطفی مختلف و از لحاظ روانی نیازمند توجه بیشتر هستند درنتیجه در این مسئله بیشتر از افراد عادی جامعه و جوانان در خطرند و نیازمند توجه و رسیدگی بیشتری در این زمینه هستند . همچنین این قشر به دلیل کم توانی جسمی و بیماری دچار مشکلاتی در جامعه اعم از مشکلات روحی ، طرد شدن از جامعه ، </a:t>
            </a:r>
            <a:r>
              <a:rPr lang="en-US" sz="2000" b="1" dirty="0" smtClean="0">
                <a:cs typeface="B Nazanin" panose="00000400000000000000" pitchFamily="2" charset="-78"/>
              </a:rPr>
              <a:t>.</a:t>
            </a:r>
            <a:r>
              <a:rPr lang="fa-IR" sz="2000" b="1" dirty="0" smtClean="0">
                <a:cs typeface="B Nazanin" panose="00000400000000000000" pitchFamily="2" charset="-78"/>
              </a:rPr>
              <a:t>افسردگی </a:t>
            </a:r>
            <a:r>
              <a:rPr lang="fa-IR" sz="2000" b="1" dirty="0">
                <a:cs typeface="B Nazanin" panose="00000400000000000000" pitchFamily="2" charset="-78"/>
              </a:rPr>
              <a:t>و نداشتن استقلال و وابستگی به دیگران و .... </a:t>
            </a:r>
            <a:r>
              <a:rPr lang="fa-IR" sz="2000" b="1" dirty="0" smtClean="0">
                <a:cs typeface="B Nazanin" panose="00000400000000000000" pitchFamily="2" charset="-78"/>
              </a:rPr>
              <a:t>هستند.</a:t>
            </a:r>
            <a:endParaRPr lang="fa-IR" sz="2000" b="1" dirty="0">
              <a:cs typeface="B Nazanin" panose="00000400000000000000"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247" y="319113"/>
            <a:ext cx="1036805" cy="917480"/>
          </a:xfrm>
          <a:prstGeom prst="rect">
            <a:avLst/>
          </a:prstGeom>
        </p:spPr>
      </p:pic>
    </p:spTree>
    <p:extLst>
      <p:ext uri="{BB962C8B-B14F-4D97-AF65-F5344CB8AC3E}">
        <p14:creationId xmlns:p14="http://schemas.microsoft.com/office/powerpoint/2010/main" val="20288035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07794" y="883352"/>
            <a:ext cx="1856693" cy="1384995"/>
          </a:xfrm>
          <a:prstGeom prst="rect">
            <a:avLst/>
          </a:prstGeom>
          <a:noFill/>
        </p:spPr>
        <p:txBody>
          <a:bodyPr wrap="square" rtlCol="0">
            <a:spAutoFit/>
          </a:bodyPr>
          <a:lstStyle/>
          <a:p>
            <a:pPr algn="ctr" rtl="1"/>
            <a:r>
              <a:rPr lang="fa-IR" sz="2800" dirty="0" smtClean="0">
                <a:cs typeface="B Nazanin" panose="00000400000000000000" pitchFamily="2" charset="-78"/>
              </a:rPr>
              <a:t>اهداف:</a:t>
            </a:r>
          </a:p>
          <a:p>
            <a:pPr algn="ctr" rtl="1"/>
            <a:endParaRPr lang="fa-IR" sz="2800" dirty="0"/>
          </a:p>
          <a:p>
            <a:pPr algn="ctr" rtl="1"/>
            <a:endParaRPr lang="en-US" sz="2800" dirty="0"/>
          </a:p>
        </p:txBody>
      </p:sp>
      <p:pic>
        <p:nvPicPr>
          <p:cNvPr id="4098" name="Picture 2" descr="اس ام اس های جدید تبریک روز جهانی سالمندان"/>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785" y="4163463"/>
            <a:ext cx="3380377" cy="231189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راهکار‌هایی برای افزایش شادی در سالمندان"/>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72875" y="4163462"/>
            <a:ext cx="3444059" cy="230208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آشنایی با سبک زندگی سالمندان موفق"/>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5727" y="4163462"/>
            <a:ext cx="3523970" cy="231189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914628" y="1451517"/>
            <a:ext cx="7117993" cy="2246769"/>
          </a:xfrm>
          <a:prstGeom prst="rect">
            <a:avLst/>
          </a:prstGeom>
        </p:spPr>
        <p:txBody>
          <a:bodyPr wrap="square">
            <a:spAutoFit/>
          </a:bodyPr>
          <a:lstStyle/>
          <a:p>
            <a:pPr algn="r"/>
            <a:r>
              <a:rPr lang="fa-IR" sz="2000" b="1" dirty="0">
                <a:cs typeface="B Nazanin" panose="00000400000000000000" pitchFamily="2" charset="-78"/>
              </a:rPr>
              <a:t>هدف کلی: </a:t>
            </a:r>
          </a:p>
          <a:p>
            <a:pPr algn="r"/>
            <a:r>
              <a:rPr lang="fa-IR" sz="2000" b="1" dirty="0">
                <a:cs typeface="B Nazanin" panose="00000400000000000000" pitchFamily="2" charset="-78"/>
              </a:rPr>
              <a:t>طراحی خانه دوستدار سالمند با رویکرد کیتین پایدار</a:t>
            </a:r>
          </a:p>
          <a:p>
            <a:pPr algn="r"/>
            <a:r>
              <a:rPr lang="fa-IR" sz="2000" b="1" dirty="0">
                <a:cs typeface="B Nazanin" panose="00000400000000000000" pitchFamily="2" charset="-78"/>
              </a:rPr>
              <a:t>اهداف جزیی:</a:t>
            </a:r>
          </a:p>
          <a:p>
            <a:pPr algn="r"/>
            <a:r>
              <a:rPr lang="fa-IR" sz="2000" b="1" dirty="0" smtClean="0">
                <a:cs typeface="B Nazanin" panose="00000400000000000000" pitchFamily="2" charset="-78"/>
              </a:rPr>
              <a:t>1- کاهش </a:t>
            </a:r>
            <a:r>
              <a:rPr lang="fa-IR" sz="2000" b="1" dirty="0">
                <a:cs typeface="B Nazanin" panose="00000400000000000000" pitchFamily="2" charset="-78"/>
              </a:rPr>
              <a:t>خسارات مالی و جانی افراد سالمند در هنگام  زلزله</a:t>
            </a:r>
          </a:p>
          <a:p>
            <a:pPr algn="r"/>
            <a:r>
              <a:rPr lang="fa-IR" sz="2000" b="1" dirty="0" smtClean="0">
                <a:cs typeface="B Nazanin" panose="00000400000000000000" pitchFamily="2" charset="-78"/>
              </a:rPr>
              <a:t>2- افزایش </a:t>
            </a:r>
            <a:r>
              <a:rPr lang="fa-IR" sz="2000" b="1" dirty="0">
                <a:cs typeface="B Nazanin" panose="00000400000000000000" pitchFamily="2" charset="-78"/>
              </a:rPr>
              <a:t>امید به زندگی و ایجاد روابط میان جامعه و سالمندان</a:t>
            </a:r>
          </a:p>
          <a:p>
            <a:pPr algn="r"/>
            <a:r>
              <a:rPr lang="fa-IR" sz="2000" b="1" dirty="0" smtClean="0">
                <a:cs typeface="B Nazanin" panose="00000400000000000000" pitchFamily="2" charset="-78"/>
              </a:rPr>
              <a:t>3- کاهش </a:t>
            </a:r>
            <a:r>
              <a:rPr lang="fa-IR" sz="2000" b="1" dirty="0">
                <a:cs typeface="B Nazanin" panose="00000400000000000000" pitchFamily="2" charset="-78"/>
              </a:rPr>
              <a:t>حس ترس و ناامنی در هنگام خطر در این </a:t>
            </a:r>
            <a:r>
              <a:rPr lang="fa-IR" sz="2000" b="1" dirty="0" smtClean="0">
                <a:cs typeface="B Nazanin" panose="00000400000000000000" pitchFamily="2" charset="-78"/>
              </a:rPr>
              <a:t>قشرایجاد </a:t>
            </a:r>
            <a:r>
              <a:rPr lang="fa-IR" sz="2000" b="1" dirty="0">
                <a:cs typeface="B Nazanin" panose="00000400000000000000" pitchFamily="2" charset="-78"/>
              </a:rPr>
              <a:t>محیطی سالم و شاد و آرامش بخش برای افراد سالخورده</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9317" y="522487"/>
            <a:ext cx="3575311" cy="3163830"/>
          </a:xfrm>
          <a:prstGeom prst="rect">
            <a:avLst/>
          </a:prstGeom>
        </p:spPr>
      </p:pic>
    </p:spTree>
    <p:extLst>
      <p:ext uri="{BB962C8B-B14F-4D97-AF65-F5344CB8AC3E}">
        <p14:creationId xmlns:p14="http://schemas.microsoft.com/office/powerpoint/2010/main" val="24393462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76690" y="790605"/>
            <a:ext cx="4731076" cy="523220"/>
          </a:xfrm>
          <a:prstGeom prst="rect">
            <a:avLst/>
          </a:prstGeom>
          <a:noFill/>
        </p:spPr>
        <p:txBody>
          <a:bodyPr wrap="square" rtlCol="0">
            <a:spAutoFit/>
          </a:bodyPr>
          <a:lstStyle/>
          <a:p>
            <a:pPr algn="ctr" rtl="1"/>
            <a:r>
              <a:rPr lang="fa-IR" sz="2800" b="1" dirty="0" smtClean="0">
                <a:cs typeface="B Nazanin" panose="00000400000000000000" pitchFamily="2" charset="-78"/>
              </a:rPr>
              <a:t>فرضیات سوالات پژوهشی:</a:t>
            </a:r>
            <a:endParaRPr lang="en-US" sz="2800" b="1" dirty="0">
              <a:cs typeface="B Nazanin" panose="00000400000000000000" pitchFamily="2" charset="-78"/>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510" y="3359691"/>
            <a:ext cx="3575311" cy="3163830"/>
          </a:xfrm>
          <a:prstGeom prst="rect">
            <a:avLst/>
          </a:prstGeom>
        </p:spPr>
      </p:pic>
      <p:sp>
        <p:nvSpPr>
          <p:cNvPr id="4" name="Rectangle 3"/>
          <p:cNvSpPr/>
          <p:nvPr/>
        </p:nvSpPr>
        <p:spPr>
          <a:xfrm>
            <a:off x="2172878" y="1532051"/>
            <a:ext cx="8759440" cy="2862322"/>
          </a:xfrm>
          <a:prstGeom prst="rect">
            <a:avLst/>
          </a:prstGeom>
        </p:spPr>
        <p:txBody>
          <a:bodyPr wrap="square">
            <a:spAutoFit/>
          </a:bodyPr>
          <a:lstStyle/>
          <a:p>
            <a:pPr algn="r"/>
            <a:r>
              <a:rPr lang="fa-IR" sz="2000" b="1" dirty="0" smtClean="0">
                <a:cs typeface="B Nazanin" panose="00000400000000000000" pitchFamily="2" charset="-78"/>
              </a:rPr>
              <a:t>1-به نظر می رسد که شکل نیم دایره از مقاومت بالایی دربرابر ضربه و فشار نسبت به بقیه اشکال برخوردار است.</a:t>
            </a:r>
            <a:endParaRPr lang="en-US" sz="2000" b="1" dirty="0" smtClean="0">
              <a:cs typeface="B Nazanin" panose="00000400000000000000" pitchFamily="2" charset="-78"/>
            </a:endParaRPr>
          </a:p>
          <a:p>
            <a:pPr algn="r"/>
            <a:r>
              <a:rPr lang="en-US" sz="2000" b="1" dirty="0" smtClean="0">
                <a:cs typeface="B Nazanin" panose="00000400000000000000" pitchFamily="2" charset="-78"/>
              </a:rPr>
              <a:t>.</a:t>
            </a:r>
            <a:r>
              <a:rPr lang="fa-IR" sz="2000" b="1" dirty="0" smtClean="0">
                <a:cs typeface="B Nazanin" panose="00000400000000000000" pitchFamily="2" charset="-78"/>
              </a:rPr>
              <a:t>2-به </a:t>
            </a:r>
            <a:r>
              <a:rPr lang="fa-IR" sz="2000" b="1" dirty="0">
                <a:cs typeface="B Nazanin" panose="00000400000000000000" pitchFamily="2" charset="-78"/>
              </a:rPr>
              <a:t>نظر میرسد که پوسته خرخاکی مقاومت بالایی دربرابر تحمل ضربه دارد</a:t>
            </a:r>
          </a:p>
          <a:p>
            <a:pPr algn="r"/>
            <a:r>
              <a:rPr lang="fa-IR" sz="2000" b="1" dirty="0" smtClean="0">
                <a:cs typeface="B Nazanin" panose="00000400000000000000" pitchFamily="2" charset="-78"/>
              </a:rPr>
              <a:t>3-به </a:t>
            </a:r>
            <a:r>
              <a:rPr lang="fa-IR" sz="2000" b="1" dirty="0">
                <a:cs typeface="B Nazanin" panose="00000400000000000000" pitchFamily="2" charset="-78"/>
              </a:rPr>
              <a:t>نظر میرسد که فرمت پوسته ی خرخاکی در حالت کروی می تواند فشار را تا حد زیاد ی تحمل کند و دربرابر ضربه مقاوم تر میشود</a:t>
            </a:r>
          </a:p>
          <a:p>
            <a:pPr algn="r"/>
            <a:r>
              <a:rPr lang="fa-IR" sz="2000" b="1" dirty="0" smtClean="0">
                <a:cs typeface="B Nazanin" panose="00000400000000000000" pitchFamily="2" charset="-78"/>
              </a:rPr>
              <a:t>4-به </a:t>
            </a:r>
            <a:r>
              <a:rPr lang="fa-IR" sz="2000" b="1" dirty="0">
                <a:cs typeface="B Nazanin" panose="00000400000000000000" pitchFamily="2" charset="-78"/>
              </a:rPr>
              <a:t>نظر میرسد که پوسته خرخاکی از رشته های کیتین ساخته شده که مقاومت آن را بالا </a:t>
            </a:r>
            <a:r>
              <a:rPr lang="fa-IR" sz="2000" b="1" dirty="0" smtClean="0">
                <a:cs typeface="B Nazanin" panose="00000400000000000000" pitchFamily="2" charset="-78"/>
              </a:rPr>
              <a:t>می برد. </a:t>
            </a:r>
            <a:endParaRPr lang="fa-IR" sz="2000" b="1" dirty="0">
              <a:cs typeface="B Nazanin" panose="00000400000000000000" pitchFamily="2" charset="-78"/>
            </a:endParaRPr>
          </a:p>
          <a:p>
            <a:pPr algn="r"/>
            <a:r>
              <a:rPr lang="fa-IR" sz="2000" b="1" dirty="0">
                <a:cs typeface="B Nazanin" panose="00000400000000000000" pitchFamily="2" charset="-78"/>
              </a:rPr>
              <a:t>سوال ها:</a:t>
            </a:r>
          </a:p>
          <a:p>
            <a:pPr algn="r"/>
            <a:r>
              <a:rPr lang="fa-IR" sz="2000" b="1" dirty="0" smtClean="0">
                <a:cs typeface="B Nazanin" panose="00000400000000000000" pitchFamily="2" charset="-78"/>
              </a:rPr>
              <a:t>1- آیا می توانیم </a:t>
            </a:r>
            <a:r>
              <a:rPr lang="fa-IR" sz="2000" b="1" dirty="0">
                <a:cs typeface="B Nazanin" panose="00000400000000000000" pitchFamily="2" charset="-78"/>
              </a:rPr>
              <a:t>خانه مستحکم برای سالمندان طراحی کنیم؟</a:t>
            </a:r>
          </a:p>
          <a:p>
            <a:pPr algn="r"/>
            <a:r>
              <a:rPr lang="fa-IR" sz="2000" b="1" dirty="0" smtClean="0">
                <a:cs typeface="B Nazanin" panose="00000400000000000000" pitchFamily="2" charset="-78"/>
              </a:rPr>
              <a:t>2- آیا می توانیم </a:t>
            </a:r>
            <a:r>
              <a:rPr lang="fa-IR" sz="2000" b="1" dirty="0">
                <a:cs typeface="B Nazanin" panose="00000400000000000000" pitchFamily="2" charset="-78"/>
              </a:rPr>
              <a:t>ارتباط میان سالمندان و افراد جامعه بیشتر کنیم؟</a:t>
            </a:r>
          </a:p>
        </p:txBody>
      </p:sp>
    </p:spTree>
    <p:extLst>
      <p:ext uri="{BB962C8B-B14F-4D97-AF65-F5344CB8AC3E}">
        <p14:creationId xmlns:p14="http://schemas.microsoft.com/office/powerpoint/2010/main" val="24586247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75036" y="891639"/>
            <a:ext cx="1996867" cy="523220"/>
          </a:xfrm>
          <a:prstGeom prst="rect">
            <a:avLst/>
          </a:prstGeom>
          <a:noFill/>
        </p:spPr>
        <p:txBody>
          <a:bodyPr wrap="square" rtlCol="0">
            <a:spAutoFit/>
          </a:bodyPr>
          <a:lstStyle/>
          <a:p>
            <a:pPr algn="r" rtl="1"/>
            <a:r>
              <a:rPr lang="fa-IR" sz="2800" b="1" dirty="0" smtClean="0">
                <a:cs typeface="B Nazanin" panose="00000400000000000000" pitchFamily="2" charset="-78"/>
              </a:rPr>
              <a:t>روش اجرا</a:t>
            </a:r>
            <a:r>
              <a:rPr lang="fa-IR" sz="2800" b="1" dirty="0">
                <a:cs typeface="B Nazanin" panose="00000400000000000000" pitchFamily="2" charset="-78"/>
              </a:rPr>
              <a:t>:</a:t>
            </a:r>
            <a:endParaRPr lang="fa-IR" sz="2800" b="1" dirty="0" smtClean="0">
              <a:cs typeface="B Nazanin" panose="00000400000000000000" pitchFamily="2" charset="-78"/>
            </a:endParaRPr>
          </a:p>
        </p:txBody>
      </p:sp>
      <p:pic>
        <p:nvPicPr>
          <p:cNvPr id="5" name="Picture 2" descr="مضرات حشره خرخاکی برای انسان چیست؟ معرفی سم برای کشتن خرخاکی - Happyp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5173" y="4281637"/>
            <a:ext cx="3208383" cy="200203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خر خاکی و سم برای کشتن خرخاکی | سم گستر افق"/>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6662" y="4286919"/>
            <a:ext cx="3376807" cy="19967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048000" y="1543145"/>
            <a:ext cx="8164082" cy="2308324"/>
          </a:xfrm>
          <a:prstGeom prst="rect">
            <a:avLst/>
          </a:prstGeom>
        </p:spPr>
        <p:txBody>
          <a:bodyPr wrap="square">
            <a:spAutoFit/>
          </a:bodyPr>
          <a:lstStyle/>
          <a:p>
            <a:pPr algn="just" rtl="1"/>
            <a:r>
              <a:rPr lang="fa-IR" b="1" dirty="0">
                <a:cs typeface="B Nazanin" panose="00000400000000000000" pitchFamily="2" charset="-78"/>
              </a:rPr>
              <a:t>1- پس از یادگیری مبانی معماری و روش های صحیح انجام پژوهش در این باره ، به یافتن مشکلات در قسمت های مختلف جامعه و دلایل خرابی و کمبود استحکام ساختمان ها پرداختیم ، سپس پرسش هایی را طرح کردیم ، پرسش درباره چیستی و چگونگی زلزله و انواع خسارارتی که به محیط وارد میکند و راه های کاهش خسارات ناشی از آن و در ادامه سوالاتی را درباره چگونگی بهبود روابط میان سالمندان و افراد جامعه و چگونگی بالابردن امنیت این افراد در هنگام زلزله طرح کردیم</a:t>
            </a:r>
          </a:p>
          <a:p>
            <a:pPr algn="just" rtl="1"/>
            <a:r>
              <a:rPr lang="fa-IR" b="1" dirty="0">
                <a:cs typeface="B Nazanin" panose="00000400000000000000" pitchFamily="2" charset="-78"/>
              </a:rPr>
              <a:t>2- سپس به دنبال راه حل گشتیم و درباره آن فرضیه سازی کردیم و خانه های گرد و گنبد شکل در مقابل توفان و باد مقاوم اند و همچنین در برابر زلزله از مقاومت بالایی برخوردارند همچنین پوسته خرخاکی در حالت کروی داراری مقاومت بسیار بیشتری نسبت به حالت صاف است.</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7835" y="3867717"/>
            <a:ext cx="2730166" cy="2415952"/>
          </a:xfrm>
          <a:prstGeom prst="rect">
            <a:avLst/>
          </a:prstGeom>
        </p:spPr>
      </p:pic>
    </p:spTree>
    <p:extLst>
      <p:ext uri="{BB962C8B-B14F-4D97-AF65-F5344CB8AC3E}">
        <p14:creationId xmlns:p14="http://schemas.microsoft.com/office/powerpoint/2010/main" val="1321192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چطور دوران سالمندی شادی داشته باشیم؟"/>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2"/>
          <a:stretch>
            <a:fillRect/>
          </a:stretch>
        </p:blipFill>
        <p:spPr>
          <a:xfrm>
            <a:off x="3676729" y="4451805"/>
            <a:ext cx="3366225" cy="2048830"/>
          </a:xfrm>
          <a:prstGeom prst="rect">
            <a:avLst/>
          </a:prstGeom>
        </p:spPr>
      </p:pic>
      <p:pic>
        <p:nvPicPr>
          <p:cNvPr id="5" name="Picture 4"/>
          <p:cNvPicPr>
            <a:picLocks noChangeAspect="1"/>
          </p:cNvPicPr>
          <p:nvPr/>
        </p:nvPicPr>
        <p:blipFill rotWithShape="1">
          <a:blip r:embed="rId3"/>
          <a:srcRect b="7694"/>
          <a:stretch/>
        </p:blipFill>
        <p:spPr>
          <a:xfrm>
            <a:off x="7272471" y="4451805"/>
            <a:ext cx="3401225" cy="1995984"/>
          </a:xfrm>
          <a:prstGeom prst="rect">
            <a:avLst/>
          </a:prstGeom>
        </p:spPr>
      </p:pic>
      <p:sp>
        <p:nvSpPr>
          <p:cNvPr id="6" name="Rectangle 5"/>
          <p:cNvSpPr/>
          <p:nvPr/>
        </p:nvSpPr>
        <p:spPr>
          <a:xfrm>
            <a:off x="2982483" y="1320955"/>
            <a:ext cx="7827948" cy="2585323"/>
          </a:xfrm>
          <a:prstGeom prst="rect">
            <a:avLst/>
          </a:prstGeom>
        </p:spPr>
        <p:txBody>
          <a:bodyPr wrap="square">
            <a:spAutoFit/>
          </a:bodyPr>
          <a:lstStyle/>
          <a:p>
            <a:pPr algn="just" rtl="1"/>
            <a:r>
              <a:rPr lang="fa-IR" b="1" dirty="0">
                <a:cs typeface="B Nazanin" panose="00000400000000000000" pitchFamily="2" charset="-78"/>
              </a:rPr>
              <a:t>3- با استفاده از مقالات مدرج در سایت های معتبر و با راهنمایی های دبیر محترم خود به استدلال هایی مبنی بر آنها رسیدیم که با استفاده از این دو فرم در کنار هم می توان سازه ی مستحکمی دربرابر زلزله ساخت . از طرفی دیگر به مشکلات افراد سالمند پرداختیم و مقالاتی را درباره مشکلات و محدودیت های این قشر مطالعه کردیم و به این نتیجه رسیدیم که آنها نیازمند توجه و ایجاد روابط عاطفی با اطرافیان خود هستند، کاربری این خانه ی دوستدار سالمند به شکلی است که برای حضور سالمندان طراحی شده و باعث برقراری رابطه ی مناسب با سالمندان و افراد جامعه </a:t>
            </a:r>
            <a:r>
              <a:rPr lang="fa-IR" b="1" dirty="0" smtClean="0">
                <a:cs typeface="B Nazanin" panose="00000400000000000000" pitchFamily="2" charset="-78"/>
              </a:rPr>
              <a:t>می شود.</a:t>
            </a:r>
            <a:endParaRPr lang="fa-IR" b="1" dirty="0">
              <a:cs typeface="B Nazanin" panose="00000400000000000000" pitchFamily="2" charset="-78"/>
            </a:endParaRPr>
          </a:p>
          <a:p>
            <a:pPr algn="just" rtl="1"/>
            <a:r>
              <a:rPr lang="fa-IR" b="1" dirty="0">
                <a:cs typeface="B Nazanin" panose="00000400000000000000" pitchFamily="2" charset="-78"/>
              </a:rPr>
              <a:t>4-نوشتن پروپوزال </a:t>
            </a:r>
          </a:p>
          <a:p>
            <a:pPr algn="just" rtl="1"/>
            <a:r>
              <a:rPr lang="fa-IR" b="1" dirty="0">
                <a:cs typeface="B Nazanin" panose="00000400000000000000" pitchFamily="2" charset="-78"/>
              </a:rPr>
              <a:t>5-ساخت ماکت و فرم دور و نیم کره پوسته ای </a:t>
            </a:r>
          </a:p>
          <a:p>
            <a:pPr algn="just" rtl="1"/>
            <a:r>
              <a:rPr lang="fa-IR" b="1" dirty="0">
                <a:cs typeface="B Nazanin" panose="00000400000000000000" pitchFamily="2" charset="-78"/>
              </a:rPr>
              <a:t>6-ارائه طرح مورد نظر</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978" y="2814614"/>
            <a:ext cx="2977910" cy="2635183"/>
          </a:xfrm>
          <a:prstGeom prst="rect">
            <a:avLst/>
          </a:prstGeom>
        </p:spPr>
      </p:pic>
    </p:spTree>
    <p:extLst>
      <p:ext uri="{BB962C8B-B14F-4D97-AF65-F5344CB8AC3E}">
        <p14:creationId xmlns:p14="http://schemas.microsoft.com/office/powerpoint/2010/main" val="16646623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567141" y="1086654"/>
            <a:ext cx="1513231" cy="461665"/>
          </a:xfrm>
          <a:prstGeom prst="rect">
            <a:avLst/>
          </a:prstGeom>
          <a:noFill/>
        </p:spPr>
        <p:txBody>
          <a:bodyPr wrap="square" rtlCol="0">
            <a:spAutoFit/>
          </a:bodyPr>
          <a:lstStyle/>
          <a:p>
            <a:pPr algn="r" rtl="1"/>
            <a:r>
              <a:rPr lang="fa-IR" sz="2400" b="1" dirty="0" smtClean="0">
                <a:latin typeface="Arial" panose="020B0604020202020204" pitchFamily="34" charset="0"/>
                <a:cs typeface="B Nazanin" panose="00000400000000000000" pitchFamily="2" charset="-78"/>
              </a:rPr>
              <a:t>کامپوزیت:</a:t>
            </a:r>
          </a:p>
        </p:txBody>
      </p:sp>
      <p:sp>
        <p:nvSpPr>
          <p:cNvPr id="2" name="Rectangle 1"/>
          <p:cNvSpPr/>
          <p:nvPr/>
        </p:nvSpPr>
        <p:spPr>
          <a:xfrm>
            <a:off x="1567539" y="1585424"/>
            <a:ext cx="9512833" cy="707886"/>
          </a:xfrm>
          <a:prstGeom prst="rect">
            <a:avLst/>
          </a:prstGeom>
        </p:spPr>
        <p:txBody>
          <a:bodyPr wrap="square">
            <a:spAutoFit/>
          </a:bodyPr>
          <a:lstStyle/>
          <a:p>
            <a:pPr algn="just" rtl="1"/>
            <a:r>
              <a:rPr lang="fa-IR" sz="2000" b="1" dirty="0">
                <a:solidFill>
                  <a:srgbClr val="000000"/>
                </a:solidFill>
                <a:latin typeface="iransans"/>
                <a:cs typeface="B Nazanin" panose="00000400000000000000" pitchFamily="2" charset="-78"/>
              </a:rPr>
              <a:t>نمای کامپوزیت یکی از مصالح مورد استفاده در نمای ساختمانها و از جنس </a:t>
            </a:r>
            <a:r>
              <a:rPr lang="fa-IR" sz="2000" b="1" dirty="0">
                <a:solidFill>
                  <a:srgbClr val="FF0000"/>
                </a:solidFill>
                <a:latin typeface="iransans"/>
                <a:cs typeface="B Nazanin" panose="00000400000000000000" pitchFamily="2" charset="-78"/>
              </a:rPr>
              <a:t>ورق آلمینیوم </a:t>
            </a:r>
            <a:r>
              <a:rPr lang="fa-IR" sz="2000" b="1" dirty="0">
                <a:solidFill>
                  <a:srgbClr val="000000"/>
                </a:solidFill>
                <a:latin typeface="iransans"/>
                <a:cs typeface="B Nazanin" panose="00000400000000000000" pitchFamily="2" charset="-78"/>
              </a:rPr>
              <a:t>بوده که به صورت پنل های مشخص و با ابعادی که توسط طراح نما تعیین گردیده اجرا می شود.</a:t>
            </a:r>
            <a:endParaRPr lang="fa-IR" sz="2000" b="1" i="0" dirty="0">
              <a:solidFill>
                <a:srgbClr val="000000"/>
              </a:solidFill>
              <a:effectLst/>
              <a:latin typeface="iransans"/>
              <a:cs typeface="B Nazanin" panose="00000400000000000000" pitchFamily="2" charset="-78"/>
            </a:endParaRPr>
          </a:p>
        </p:txBody>
      </p:sp>
      <p:sp>
        <p:nvSpPr>
          <p:cNvPr id="3" name="Rectangle 2"/>
          <p:cNvSpPr/>
          <p:nvPr/>
        </p:nvSpPr>
        <p:spPr>
          <a:xfrm>
            <a:off x="1567539" y="2379310"/>
            <a:ext cx="9512833" cy="707886"/>
          </a:xfrm>
          <a:prstGeom prst="rect">
            <a:avLst/>
          </a:prstGeom>
        </p:spPr>
        <p:txBody>
          <a:bodyPr wrap="square">
            <a:spAutoFit/>
          </a:bodyPr>
          <a:lstStyle/>
          <a:p>
            <a:pPr algn="just" rtl="1"/>
            <a:r>
              <a:rPr lang="fa-IR" sz="2000" b="1" dirty="0">
                <a:solidFill>
                  <a:srgbClr val="000000"/>
                </a:solidFill>
                <a:latin typeface="iransans"/>
                <a:cs typeface="B Nazanin" panose="00000400000000000000" pitchFamily="2" charset="-78"/>
              </a:rPr>
              <a:t>نمای کامپوزیت اولین بار در کشور </a:t>
            </a:r>
            <a:r>
              <a:rPr lang="fa-IR" sz="2000" b="1" dirty="0">
                <a:solidFill>
                  <a:srgbClr val="FF0000"/>
                </a:solidFill>
                <a:latin typeface="iransans"/>
                <a:cs typeface="B Nazanin" panose="00000400000000000000" pitchFamily="2" charset="-78"/>
              </a:rPr>
              <a:t>آلمان </a:t>
            </a:r>
            <a:r>
              <a:rPr lang="fa-IR" sz="2000" b="1" dirty="0">
                <a:solidFill>
                  <a:srgbClr val="000000"/>
                </a:solidFill>
                <a:latin typeface="iransans"/>
                <a:cs typeface="B Nazanin" panose="00000400000000000000" pitchFamily="2" charset="-78"/>
              </a:rPr>
              <a:t>ابداع و به جهت کیفیت مناسب و نداشتن محدودیت در طراحی و اجرایش مورد استقبال شدیدی قرار گرفت.</a:t>
            </a:r>
            <a:endParaRPr lang="en-US" sz="2000" b="1" dirty="0">
              <a:cs typeface="B Nazanin" panose="00000400000000000000" pitchFamily="2" charset="-78"/>
            </a:endParaRPr>
          </a:p>
        </p:txBody>
      </p:sp>
      <p:sp>
        <p:nvSpPr>
          <p:cNvPr id="5" name="Rectangle 4"/>
          <p:cNvSpPr/>
          <p:nvPr/>
        </p:nvSpPr>
        <p:spPr>
          <a:xfrm>
            <a:off x="1627360" y="3087196"/>
            <a:ext cx="9512833" cy="3170099"/>
          </a:xfrm>
          <a:prstGeom prst="rect">
            <a:avLst/>
          </a:prstGeom>
        </p:spPr>
        <p:txBody>
          <a:bodyPr wrap="square">
            <a:spAutoFit/>
          </a:bodyPr>
          <a:lstStyle/>
          <a:p>
            <a:pPr algn="just" rtl="1"/>
            <a:r>
              <a:rPr lang="fa-IR" sz="2000" b="1" dirty="0">
                <a:solidFill>
                  <a:srgbClr val="366DB5"/>
                </a:solidFill>
                <a:latin typeface="iransans"/>
                <a:cs typeface="B Nazanin" panose="00000400000000000000" pitchFamily="2" charset="-78"/>
              </a:rPr>
              <a:t>دلایل محبوبیت نمای کامپوزیت</a:t>
            </a:r>
          </a:p>
          <a:p>
            <a:pPr algn="just" rtl="1">
              <a:buFont typeface="Arial" panose="020B0604020202020204" pitchFamily="34" charset="0"/>
              <a:buChar char="•"/>
            </a:pPr>
            <a:r>
              <a:rPr lang="fa-IR" sz="2000" b="1" dirty="0">
                <a:solidFill>
                  <a:srgbClr val="FF0000"/>
                </a:solidFill>
                <a:latin typeface="iransans"/>
                <a:cs typeface="B Nazanin" panose="00000400000000000000" pitchFamily="2" charset="-78"/>
              </a:rPr>
              <a:t>سهولت دسترسی </a:t>
            </a:r>
            <a:r>
              <a:rPr lang="fa-IR" sz="2000" b="1" dirty="0">
                <a:solidFill>
                  <a:srgbClr val="000000"/>
                </a:solidFill>
                <a:latin typeface="iransans"/>
                <a:cs typeface="B Nazanin" panose="00000400000000000000" pitchFamily="2" charset="-78"/>
              </a:rPr>
              <a:t>ورق های آلومینیوم در تمامی کشورهای دنیا</a:t>
            </a:r>
          </a:p>
          <a:p>
            <a:pPr algn="just" rtl="1">
              <a:buFont typeface="Arial" panose="020B0604020202020204" pitchFamily="34" charset="0"/>
              <a:buChar char="•"/>
            </a:pPr>
            <a:r>
              <a:rPr lang="fa-IR" sz="2000" b="1" dirty="0">
                <a:solidFill>
                  <a:srgbClr val="FF0000"/>
                </a:solidFill>
                <a:latin typeface="iransans"/>
                <a:cs typeface="B Nazanin" panose="00000400000000000000" pitchFamily="2" charset="-78"/>
              </a:rPr>
              <a:t>هزینه پایین </a:t>
            </a:r>
            <a:r>
              <a:rPr lang="fa-IR" sz="2000" b="1" dirty="0">
                <a:solidFill>
                  <a:srgbClr val="000000"/>
                </a:solidFill>
                <a:latin typeface="iransans"/>
                <a:cs typeface="B Nazanin" panose="00000400000000000000" pitchFamily="2" charset="-78"/>
              </a:rPr>
              <a:t>نصب و اجرای آن نسبت به سایر نماها</a:t>
            </a:r>
          </a:p>
          <a:p>
            <a:pPr algn="just" rtl="1">
              <a:buFont typeface="Arial" panose="020B0604020202020204" pitchFamily="34" charset="0"/>
              <a:buChar char="•"/>
            </a:pPr>
            <a:r>
              <a:rPr lang="fa-IR" sz="2000" b="1" dirty="0">
                <a:solidFill>
                  <a:srgbClr val="000000"/>
                </a:solidFill>
                <a:latin typeface="iransans"/>
                <a:cs typeface="B Nazanin" panose="00000400000000000000" pitchFamily="2" charset="-78"/>
              </a:rPr>
              <a:t>زمان اجرای آن کوتاه</a:t>
            </a:r>
          </a:p>
          <a:p>
            <a:pPr algn="just" rtl="1">
              <a:buFont typeface="Arial" panose="020B0604020202020204" pitchFamily="34" charset="0"/>
              <a:buChar char="•"/>
            </a:pPr>
            <a:r>
              <a:rPr lang="fa-IR" sz="2000" b="1" dirty="0">
                <a:solidFill>
                  <a:srgbClr val="FF0000"/>
                </a:solidFill>
                <a:latin typeface="iransans"/>
                <a:cs typeface="B Nazanin" panose="00000400000000000000" pitchFamily="2" charset="-78"/>
              </a:rPr>
              <a:t>کاربرد بالا </a:t>
            </a:r>
            <a:r>
              <a:rPr lang="fa-IR" sz="2000" b="1" dirty="0">
                <a:solidFill>
                  <a:srgbClr val="000000"/>
                </a:solidFill>
                <a:latin typeface="iransans"/>
                <a:cs typeface="B Nazanin" panose="00000400000000000000" pitchFamily="2" charset="-78"/>
              </a:rPr>
              <a:t>در انواع ساختمان های، فرودگاه ها، ترمینال ها، ایستگاه های مترو، </a:t>
            </a:r>
            <a:r>
              <a:rPr lang="fa-IR" sz="2000" b="1" dirty="0">
                <a:solidFill>
                  <a:srgbClr val="FF0000"/>
                </a:solidFill>
                <a:latin typeface="iransans"/>
                <a:cs typeface="B Nazanin" panose="00000400000000000000" pitchFamily="2" charset="-78"/>
              </a:rPr>
              <a:t>پوشش گنبد ها </a:t>
            </a:r>
            <a:r>
              <a:rPr lang="fa-IR" sz="2000" b="1" dirty="0">
                <a:solidFill>
                  <a:srgbClr val="000000"/>
                </a:solidFill>
                <a:latin typeface="iransans"/>
                <a:cs typeface="B Nazanin" panose="00000400000000000000" pitchFamily="2" charset="-78"/>
              </a:rPr>
              <a:t>و ابنیه های خاص</a:t>
            </a:r>
          </a:p>
          <a:p>
            <a:pPr algn="just" rtl="1">
              <a:buFont typeface="Arial" panose="020B0604020202020204" pitchFamily="34" charset="0"/>
              <a:buChar char="•"/>
            </a:pPr>
            <a:r>
              <a:rPr lang="fa-IR" sz="2000" b="1" dirty="0">
                <a:solidFill>
                  <a:srgbClr val="000000"/>
                </a:solidFill>
                <a:latin typeface="iransans"/>
                <a:cs typeface="B Nazanin" panose="00000400000000000000" pitchFamily="2" charset="-78"/>
              </a:rPr>
              <a:t>پوشش رنگهای خاص و </a:t>
            </a:r>
            <a:r>
              <a:rPr lang="fa-IR" sz="2000" b="1" dirty="0">
                <a:solidFill>
                  <a:srgbClr val="FF0000"/>
                </a:solidFill>
                <a:latin typeface="iransans"/>
                <a:cs typeface="B Nazanin" panose="00000400000000000000" pitchFamily="2" charset="-78"/>
              </a:rPr>
              <a:t>شکل پذیری آسان </a:t>
            </a:r>
            <a:r>
              <a:rPr lang="fa-IR" sz="2000" b="1" dirty="0">
                <a:solidFill>
                  <a:srgbClr val="000000"/>
                </a:solidFill>
                <a:latin typeface="iransans"/>
                <a:cs typeface="B Nazanin" panose="00000400000000000000" pitchFamily="2" charset="-78"/>
              </a:rPr>
              <a:t>این نوع نما</a:t>
            </a:r>
          </a:p>
          <a:p>
            <a:pPr algn="just" rtl="1">
              <a:buFont typeface="Arial" panose="020B0604020202020204" pitchFamily="34" charset="0"/>
              <a:buChar char="•"/>
            </a:pPr>
            <a:r>
              <a:rPr lang="fa-IR" sz="2000" b="1" dirty="0">
                <a:solidFill>
                  <a:srgbClr val="000000"/>
                </a:solidFill>
                <a:latin typeface="iransans"/>
                <a:cs typeface="B Nazanin" panose="00000400000000000000" pitchFamily="2" charset="-78"/>
              </a:rPr>
              <a:t>متناسب بودن با </a:t>
            </a:r>
            <a:r>
              <a:rPr lang="fa-IR" sz="2000" b="1" dirty="0">
                <a:solidFill>
                  <a:srgbClr val="FF0000"/>
                </a:solidFill>
                <a:latin typeface="iransans"/>
                <a:cs typeface="B Nazanin" panose="00000400000000000000" pitchFamily="2" charset="-78"/>
              </a:rPr>
              <a:t>انواع اقلیم های آب و هوایی</a:t>
            </a:r>
          </a:p>
          <a:p>
            <a:pPr algn="just" rtl="1">
              <a:buFont typeface="Arial" panose="020B0604020202020204" pitchFamily="34" charset="0"/>
              <a:buChar char="•"/>
            </a:pPr>
            <a:r>
              <a:rPr lang="fa-IR" sz="2000" b="1" dirty="0">
                <a:solidFill>
                  <a:srgbClr val="000000"/>
                </a:solidFill>
                <a:latin typeface="iransans"/>
                <a:cs typeface="B Nazanin" panose="00000400000000000000" pitchFamily="2" charset="-78"/>
              </a:rPr>
              <a:t>قابل اجرا بودن این نما توسط تمامی افراد با تجربه و متخصص کامپوزیت</a:t>
            </a:r>
          </a:p>
          <a:p>
            <a:pPr algn="just" rtl="1">
              <a:buFont typeface="Arial" panose="020B0604020202020204" pitchFamily="34" charset="0"/>
              <a:buChar char="•"/>
            </a:pPr>
            <a:r>
              <a:rPr lang="fa-IR" sz="2000" b="1" dirty="0">
                <a:solidFill>
                  <a:srgbClr val="FF0000"/>
                </a:solidFill>
                <a:latin typeface="iransans"/>
                <a:cs typeface="B Nazanin" panose="00000400000000000000" pitchFamily="2" charset="-78"/>
              </a:rPr>
              <a:t>ضد زلزه بودن </a:t>
            </a:r>
            <a:r>
              <a:rPr lang="fa-IR" sz="2000" b="1" dirty="0">
                <a:solidFill>
                  <a:srgbClr val="000000"/>
                </a:solidFill>
                <a:latin typeface="iransans"/>
                <a:cs typeface="B Nazanin" panose="00000400000000000000" pitchFamily="2" charset="-78"/>
              </a:rPr>
              <a:t>این نمای فوق العاده</a:t>
            </a:r>
            <a:endParaRPr lang="fa-IR" sz="2000" b="1" i="0" dirty="0">
              <a:solidFill>
                <a:srgbClr val="000000"/>
              </a:solidFill>
              <a:effectLst/>
              <a:latin typeface="iransans"/>
              <a:cs typeface="B Nazanin" panose="00000400000000000000" pitchFamily="2" charset="-78"/>
            </a:endParaRPr>
          </a:p>
        </p:txBody>
      </p:sp>
      <p:sp>
        <p:nvSpPr>
          <p:cNvPr id="6" name="TextBox 5"/>
          <p:cNvSpPr txBox="1"/>
          <p:nvPr/>
        </p:nvSpPr>
        <p:spPr>
          <a:xfrm>
            <a:off x="8102278" y="517267"/>
            <a:ext cx="3037915" cy="523220"/>
          </a:xfrm>
          <a:prstGeom prst="rect">
            <a:avLst/>
          </a:prstGeom>
          <a:noFill/>
        </p:spPr>
        <p:txBody>
          <a:bodyPr wrap="square" rtlCol="0">
            <a:spAutoFit/>
          </a:bodyPr>
          <a:lstStyle/>
          <a:p>
            <a:pPr algn="r" rtl="1"/>
            <a:r>
              <a:rPr lang="fa-IR" sz="2800" b="1" dirty="0">
                <a:cs typeface="B Nazanin" panose="00000400000000000000" pitchFamily="2" charset="-78"/>
              </a:rPr>
              <a:t>مصالح مورد </a:t>
            </a:r>
            <a:r>
              <a:rPr lang="fa-IR" sz="2800" b="1" dirty="0" smtClean="0">
                <a:cs typeface="B Nazanin" panose="00000400000000000000" pitchFamily="2" charset="-78"/>
              </a:rPr>
              <a:t>استفاده:</a:t>
            </a:r>
            <a:endParaRPr lang="fa-IR" sz="2800" b="1" dirty="0">
              <a:cs typeface="B Nazanin" panose="00000400000000000000" pitchFamily="2" charset="-78"/>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926" y="4672245"/>
            <a:ext cx="2292868" cy="2028982"/>
          </a:xfrm>
          <a:prstGeom prst="rect">
            <a:avLst/>
          </a:prstGeom>
        </p:spPr>
      </p:pic>
    </p:spTree>
    <p:extLst>
      <p:ext uri="{BB962C8B-B14F-4D97-AF65-F5344CB8AC3E}">
        <p14:creationId xmlns:p14="http://schemas.microsoft.com/office/powerpoint/2010/main" val="30674361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92403" y="841889"/>
            <a:ext cx="2992913" cy="461665"/>
          </a:xfrm>
          <a:prstGeom prst="rect">
            <a:avLst/>
          </a:prstGeom>
          <a:noFill/>
        </p:spPr>
        <p:txBody>
          <a:bodyPr wrap="square" rtlCol="0">
            <a:spAutoFit/>
          </a:bodyPr>
          <a:lstStyle/>
          <a:p>
            <a:pPr algn="just" rtl="1"/>
            <a:r>
              <a:rPr lang="fa-IR" sz="2400" b="1" dirty="0" smtClean="0">
                <a:cs typeface="B Nazanin" panose="00000400000000000000" pitchFamily="2" charset="-78"/>
              </a:rPr>
              <a:t>شیشه لمینت:</a:t>
            </a:r>
            <a:endParaRPr lang="en-US" sz="2400" b="1" dirty="0">
              <a:cs typeface="B Nazanin" panose="00000400000000000000" pitchFamily="2" charset="-78"/>
            </a:endParaRPr>
          </a:p>
        </p:txBody>
      </p:sp>
      <p:sp>
        <p:nvSpPr>
          <p:cNvPr id="3" name="TextBox 2"/>
          <p:cNvSpPr txBox="1"/>
          <p:nvPr/>
        </p:nvSpPr>
        <p:spPr>
          <a:xfrm>
            <a:off x="4800600" y="1343491"/>
            <a:ext cx="6484716" cy="4524315"/>
          </a:xfrm>
          <a:prstGeom prst="rect">
            <a:avLst/>
          </a:prstGeom>
          <a:noFill/>
        </p:spPr>
        <p:txBody>
          <a:bodyPr wrap="square" rtlCol="0">
            <a:spAutoFit/>
          </a:bodyPr>
          <a:lstStyle/>
          <a:p>
            <a:pPr algn="just" rtl="1"/>
            <a:r>
              <a:rPr lang="fa-IR" b="1" dirty="0">
                <a:cs typeface="B Nazanin" panose="00000400000000000000" pitchFamily="2" charset="-78"/>
              </a:rPr>
              <a:t>شیشه لمینت نوعی شیشه ایمنی است که شامل دو یا تعداد بیشتری از لایه های شیشه همراه با لایه های طلق </a:t>
            </a:r>
            <a:r>
              <a:rPr lang="en-US" b="1" dirty="0">
                <a:cs typeface="B Nazanin" panose="00000400000000000000" pitchFamily="2" charset="-78"/>
              </a:rPr>
              <a:t>PVB ( </a:t>
            </a:r>
            <a:r>
              <a:rPr lang="fa-IR" b="1" dirty="0">
                <a:cs typeface="B Nazanin" panose="00000400000000000000" pitchFamily="2" charset="-78"/>
              </a:rPr>
              <a:t>پلی وینیل بوتیرات ) طی یک فرآیند ترکیبی فشار و دما بوجود می آید.</a:t>
            </a:r>
          </a:p>
          <a:p>
            <a:pPr algn="just" rtl="1"/>
            <a:r>
              <a:rPr lang="fa-IR" b="1" dirty="0">
                <a:cs typeface="B Nazanin" panose="00000400000000000000" pitchFamily="2" charset="-78"/>
              </a:rPr>
              <a:t>طلق </a:t>
            </a:r>
            <a:r>
              <a:rPr lang="en-US" b="1" dirty="0">
                <a:cs typeface="B Nazanin" panose="00000400000000000000" pitchFamily="2" charset="-78"/>
              </a:rPr>
              <a:t>PVB </a:t>
            </a:r>
            <a:r>
              <a:rPr lang="fa-IR" b="1" dirty="0">
                <a:cs typeface="B Nazanin" panose="00000400000000000000" pitchFamily="2" charset="-78"/>
              </a:rPr>
              <a:t>با ضخامتهای مختلف که کاربردی ترین آنها </a:t>
            </a:r>
            <a:r>
              <a:rPr lang="en-US" b="1" dirty="0">
                <a:cs typeface="B Nazanin" panose="00000400000000000000" pitchFamily="2" charset="-78"/>
              </a:rPr>
              <a:t>mm 0.38 </a:t>
            </a:r>
            <a:r>
              <a:rPr lang="fa-IR" b="1" dirty="0">
                <a:cs typeface="B Nazanin" panose="00000400000000000000" pitchFamily="2" charset="-78"/>
              </a:rPr>
              <a:t>و </a:t>
            </a:r>
            <a:r>
              <a:rPr lang="en-US" b="1" dirty="0">
                <a:cs typeface="B Nazanin" panose="00000400000000000000" pitchFamily="2" charset="-78"/>
              </a:rPr>
              <a:t>mm 0.76 </a:t>
            </a:r>
            <a:r>
              <a:rPr lang="fa-IR" b="1" dirty="0">
                <a:cs typeface="B Nazanin" panose="00000400000000000000" pitchFamily="2" charset="-78"/>
              </a:rPr>
              <a:t>و </a:t>
            </a:r>
            <a:r>
              <a:rPr lang="en-US" b="1" dirty="0">
                <a:cs typeface="B Nazanin" panose="00000400000000000000" pitchFamily="2" charset="-78"/>
              </a:rPr>
              <a:t>mm 1.52 </a:t>
            </a:r>
            <a:r>
              <a:rPr lang="fa-IR" b="1" dirty="0">
                <a:cs typeface="B Nazanin" panose="00000400000000000000" pitchFamily="2" charset="-78"/>
              </a:rPr>
              <a:t>می باشد جهت ساخت انواع شیشه های لمینت بکار می </a:t>
            </a:r>
            <a:r>
              <a:rPr lang="fa-IR" b="1" dirty="0" smtClean="0">
                <a:cs typeface="B Nazanin" panose="00000400000000000000" pitchFamily="2" charset="-78"/>
              </a:rPr>
              <a:t>رود.تعداد </a:t>
            </a:r>
            <a:r>
              <a:rPr lang="fa-IR" b="1" dirty="0">
                <a:cs typeface="B Nazanin" panose="00000400000000000000" pitchFamily="2" charset="-78"/>
              </a:rPr>
              <a:t>لایه های </a:t>
            </a:r>
            <a:r>
              <a:rPr lang="fa-IR" b="1" dirty="0" smtClean="0">
                <a:cs typeface="B Nazanin" panose="00000400000000000000" pitchFamily="2" charset="-78"/>
              </a:rPr>
              <a:t>شیشه لمینت براساس </a:t>
            </a:r>
            <a:r>
              <a:rPr lang="fa-IR" b="1" dirty="0">
                <a:cs typeface="B Nazanin" panose="00000400000000000000" pitchFamily="2" charset="-78"/>
              </a:rPr>
              <a:t>نوع کاربرد آنها تعیین می گردد</a:t>
            </a:r>
            <a:r>
              <a:rPr lang="fa-IR" b="1" dirty="0" smtClean="0">
                <a:cs typeface="B Nazanin" panose="00000400000000000000" pitchFamily="2" charset="-78"/>
              </a:rPr>
              <a:t>.</a:t>
            </a:r>
          </a:p>
          <a:p>
            <a:pPr algn="just" rtl="1"/>
            <a:r>
              <a:rPr lang="fa-IR" b="1" dirty="0">
                <a:cs typeface="B Nazanin" panose="00000400000000000000" pitchFamily="2" charset="-78"/>
              </a:rPr>
              <a:t>وجود طلق های </a:t>
            </a:r>
            <a:r>
              <a:rPr lang="en-US" b="1" dirty="0">
                <a:cs typeface="B Nazanin" panose="00000400000000000000" pitchFamily="2" charset="-78"/>
              </a:rPr>
              <a:t>PVB </a:t>
            </a:r>
            <a:r>
              <a:rPr lang="fa-IR" b="1" dirty="0">
                <a:cs typeface="B Nazanin" panose="00000400000000000000" pitchFamily="2" charset="-78"/>
              </a:rPr>
              <a:t>در میان دو لایه شیشه باعث می شود که شیشه پس از شکستن فرو نریزد و ذرات شیشه خرد شده بصورت چسبنده به طلق نگهداشته شده و از جدا شدن و پخش شدن آنها در محیط جلوگیری شود به همین جهت استفاده از شیشه های لمینت در ساختمانهای مرتفع در جلوگیری از خطرات ناشی از حوادث طبیعی مثل زلزله و آتش سوزی که باعث فرو ریختن شیشه های معمولی </a:t>
            </a:r>
            <a:r>
              <a:rPr lang="fa-IR" b="1" dirty="0" smtClean="0">
                <a:cs typeface="B Nazanin" panose="00000400000000000000" pitchFamily="2" charset="-78"/>
              </a:rPr>
              <a:t>وسکوریتمیشودبسیارموثراست. </a:t>
            </a:r>
            <a:r>
              <a:rPr lang="fa-IR" b="1" dirty="0">
                <a:cs typeface="B Nazanin" panose="00000400000000000000" pitchFamily="2" charset="-78"/>
              </a:rPr>
              <a:t>.</a:t>
            </a:r>
            <a:br>
              <a:rPr lang="fa-IR" b="1" dirty="0">
                <a:cs typeface="B Nazanin" panose="00000400000000000000" pitchFamily="2" charset="-78"/>
              </a:rPr>
            </a:br>
            <a:r>
              <a:rPr lang="fa-IR" b="1" dirty="0">
                <a:cs typeface="B Nazanin" panose="00000400000000000000" pitchFamily="2" charset="-78"/>
              </a:rPr>
              <a:t>همچنین یکی از مزیت های شیشه های لمینت این است که می توان چندین نوع شیشه را به صورت همزمان در لایه های مختلف آن بکار برد و کارآیی شیشه ها را افزایش داد.</a:t>
            </a:r>
          </a:p>
          <a:p>
            <a:endParaRPr lang="en-US" dirty="0"/>
          </a:p>
        </p:txBody>
      </p:sp>
      <p:pic>
        <p:nvPicPr>
          <p:cNvPr id="4" name="Picture 3"/>
          <p:cNvPicPr>
            <a:picLocks noChangeAspect="1"/>
          </p:cNvPicPr>
          <p:nvPr/>
        </p:nvPicPr>
        <p:blipFill>
          <a:blip r:embed="rId2"/>
          <a:stretch>
            <a:fillRect/>
          </a:stretch>
        </p:blipFill>
        <p:spPr>
          <a:xfrm>
            <a:off x="1566059" y="1343491"/>
            <a:ext cx="2939096" cy="313748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353" y="4244162"/>
            <a:ext cx="2460862" cy="2177642"/>
          </a:xfrm>
          <a:prstGeom prst="rect">
            <a:avLst/>
          </a:prstGeom>
        </p:spPr>
      </p:pic>
    </p:spTree>
    <p:extLst>
      <p:ext uri="{BB962C8B-B14F-4D97-AF65-F5344CB8AC3E}">
        <p14:creationId xmlns:p14="http://schemas.microsoft.com/office/powerpoint/2010/main" val="301149534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12831</TotalTime>
  <Words>1313</Words>
  <Application>Microsoft Office PowerPoint</Application>
  <PresentationFormat>Widescreen</PresentationFormat>
  <Paragraphs>67</Paragraphs>
  <Slides>18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B Nazanin</vt:lpstr>
      <vt:lpstr>Franklin Gothic Book</vt:lpstr>
      <vt:lpstr>Franklin Gothic Medium</vt:lpstr>
      <vt:lpstr>iransans</vt:lpstr>
      <vt:lpstr>Tahoma</vt:lpstr>
      <vt:lpstr>Tunga</vt:lpstr>
      <vt:lpstr>Wingdings</vt:lpstr>
      <vt:lpstr>Angles</vt:lpstr>
      <vt:lpstr>طراحی خانه دوستدار سالمند با رویکرد کیتین پایدار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Elham</dc:creator>
  <cp:lastModifiedBy>Sahar</cp:lastModifiedBy>
  <cp:revision>228</cp:revision>
  <dcterms:created xsi:type="dcterms:W3CDTF">2021-12-15T09:25:58Z</dcterms:created>
  <dcterms:modified xsi:type="dcterms:W3CDTF">2022-04-27T08:16:34Z</dcterms:modified>
</cp:coreProperties>
</file>